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8" r:id="rId2"/>
    <p:sldId id="283" r:id="rId3"/>
    <p:sldId id="275" r:id="rId4"/>
    <p:sldId id="259" r:id="rId5"/>
    <p:sldId id="260" r:id="rId6"/>
    <p:sldId id="268" r:id="rId7"/>
    <p:sldId id="262" r:id="rId8"/>
    <p:sldId id="263" r:id="rId9"/>
    <p:sldId id="264" r:id="rId10"/>
    <p:sldId id="265" r:id="rId11"/>
    <p:sldId id="266" r:id="rId12"/>
    <p:sldId id="286" r:id="rId13"/>
    <p:sldId id="276" r:id="rId14"/>
    <p:sldId id="277" r:id="rId15"/>
    <p:sldId id="269" r:id="rId16"/>
    <p:sldId id="274" r:id="rId17"/>
    <p:sldId id="270" r:id="rId18"/>
    <p:sldId id="271" r:id="rId19"/>
    <p:sldId id="272" r:id="rId20"/>
    <p:sldId id="285" r:id="rId21"/>
    <p:sldId id="281" r:id="rId22"/>
    <p:sldId id="273" r:id="rId23"/>
    <p:sldId id="282" r:id="rId24"/>
    <p:sldId id="267" r:id="rId25"/>
    <p:sldId id="284" r:id="rId26"/>
    <p:sldId id="287"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Ault" initials="DA" lastIdx="1" clrIdx="0">
    <p:extLst>
      <p:ext uri="{19B8F6BF-5375-455C-9EA6-DF929625EA0E}">
        <p15:presenceInfo xmlns:p15="http://schemas.microsoft.com/office/powerpoint/2012/main" userId="75a83c614b98ba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73" d="100"/>
          <a:sy n="73" d="100"/>
        </p:scale>
        <p:origin x="8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12098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27417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202707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114976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226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nNFL4dlXto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clkc.ohs.acf.hhs.gov/eligibility-erse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HpjOAjh8Jm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adstartva.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youtube.com/watch?v=8vvHWAjh3K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YpPZGhMx5w" TargetMode="External"/><Relationship Id="rId2" Type="http://schemas.openxmlformats.org/officeDocument/2006/relationships/hyperlink" Target="https://www.youtube.com/watch?v=DOfEu2zqrkQ" TargetMode="External"/><Relationship Id="rId1" Type="http://schemas.openxmlformats.org/officeDocument/2006/relationships/slideLayout" Target="../slideLayouts/slideLayout4.xml"/><Relationship Id="rId5" Type="http://schemas.openxmlformats.org/officeDocument/2006/relationships/hyperlink" Target="https://www.facebook.com/watch/?v=1034627160056811" TargetMode="External"/><Relationship Id="rId4" Type="http://schemas.openxmlformats.org/officeDocument/2006/relationships/hyperlink" Target="https://www.facebook.com/watch/?ref=saved&amp;v=9729047397567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533" y="1552397"/>
            <a:ext cx="7231784" cy="3654081"/>
          </a:xfrm>
        </p:spPr>
        <p:txBody>
          <a:bodyPr anchor="ctr">
            <a:normAutofit/>
          </a:bodyPr>
          <a:lstStyle/>
          <a:p>
            <a:r>
              <a:rPr lang="en-US" sz="2800" dirty="0">
                <a:effectLst/>
                <a:latin typeface="Calibri" panose="020F0502020204030204" pitchFamily="34" charset="0"/>
                <a:ea typeface="Calibri" panose="020F0502020204030204" pitchFamily="34" charset="0"/>
              </a:rPr>
              <a:t>The Arc of Virginia </a:t>
            </a: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2021 Virtual Convention</a:t>
            </a: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Within our Power</a:t>
            </a: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August 12, 2021</a:t>
            </a:r>
            <a:endParaRPr lang="en-US" sz="2800" dirty="0">
              <a:solidFill>
                <a:schemeClr val="tx2"/>
              </a:solidFill>
            </a:endParaRPr>
          </a:p>
        </p:txBody>
      </p:sp>
      <p:sp>
        <p:nvSpPr>
          <p:cNvPr id="3" name="Content Placeholder 2"/>
          <p:cNvSpPr>
            <a:spLocks noGrp="1"/>
          </p:cNvSpPr>
          <p:nvPr>
            <p:ph type="subTitle" idx="1"/>
          </p:nvPr>
        </p:nvSpPr>
        <p:spPr>
          <a:xfrm>
            <a:off x="6356195" y="1552397"/>
            <a:ext cx="5384251" cy="3654082"/>
          </a:xfrm>
        </p:spPr>
        <p:txBody>
          <a:bodyPr anchor="ctr">
            <a:normAutofit/>
          </a:bodyPr>
          <a:lstStyle/>
          <a:p>
            <a:pPr algn="ctr"/>
            <a:r>
              <a:rPr lang="en-US" sz="3200" b="1" dirty="0">
                <a:solidFill>
                  <a:schemeClr val="tx2"/>
                </a:solidFill>
              </a:rPr>
              <a:t>Head Start 101</a:t>
            </a:r>
          </a:p>
          <a:p>
            <a:pPr algn="ctr"/>
            <a:r>
              <a:rPr lang="en-US" sz="1800" b="1" dirty="0">
                <a:effectLst/>
                <a:latin typeface="Calibri" panose="020F0502020204030204" pitchFamily="34" charset="0"/>
                <a:ea typeface="Calibri" panose="020F0502020204030204" pitchFamily="34" charset="0"/>
              </a:rPr>
              <a:t>Supporting Early Learning, Health, </a:t>
            </a:r>
          </a:p>
          <a:p>
            <a:pPr algn="ctr"/>
            <a:r>
              <a:rPr lang="en-US" sz="1800" b="1" dirty="0">
                <a:effectLst/>
                <a:latin typeface="Calibri" panose="020F0502020204030204" pitchFamily="34" charset="0"/>
                <a:ea typeface="Calibri" panose="020F0502020204030204" pitchFamily="34" charset="0"/>
              </a:rPr>
              <a:t>and Family Well-being</a:t>
            </a:r>
            <a:endParaRPr lang="en-US" sz="3200" b="1" dirty="0">
              <a:solidFill>
                <a:schemeClr val="tx2"/>
              </a:solidFill>
            </a:endParaRPr>
          </a:p>
          <a:p>
            <a:pPr algn="ctr"/>
            <a:endParaRPr lang="en-US" sz="3200" dirty="0">
              <a:solidFill>
                <a:schemeClr val="tx2"/>
              </a:solidFill>
            </a:endParaRPr>
          </a:p>
          <a:p>
            <a:pPr algn="ctr"/>
            <a:r>
              <a:rPr lang="en-US" sz="2400" dirty="0" err="1">
                <a:solidFill>
                  <a:schemeClr val="tx2"/>
                </a:solidFill>
              </a:rPr>
              <a:t>DAwn</a:t>
            </a:r>
            <a:r>
              <a:rPr lang="en-US" sz="2400" dirty="0">
                <a:solidFill>
                  <a:schemeClr val="tx2"/>
                </a:solidFill>
              </a:rPr>
              <a:t> Ault</a:t>
            </a:r>
          </a:p>
          <a:p>
            <a:pPr algn="ctr"/>
            <a:r>
              <a:rPr lang="en-US" sz="2400" dirty="0">
                <a:solidFill>
                  <a:schemeClr val="tx2"/>
                </a:solidFill>
              </a:rPr>
              <a:t>Executive director</a:t>
            </a:r>
          </a:p>
          <a:p>
            <a:pPr algn="ctr"/>
            <a:r>
              <a:rPr lang="en-US" sz="2400" dirty="0">
                <a:solidFill>
                  <a:schemeClr val="tx2"/>
                </a:solidFill>
              </a:rPr>
              <a:t>Virginia Head Start Association </a:t>
            </a:r>
            <a:endParaRPr sz="2400" dirty="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1058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Head Start History</a:t>
            </a:r>
          </a:p>
        </p:txBody>
      </p:sp>
      <p:sp>
        <p:nvSpPr>
          <p:cNvPr id="3" name="Content Placeholder 2"/>
          <p:cNvSpPr>
            <a:spLocks noGrp="1"/>
          </p:cNvSpPr>
          <p:nvPr>
            <p:ph idx="1"/>
          </p:nvPr>
        </p:nvSpPr>
        <p:spPr>
          <a:xfrm>
            <a:off x="5155905" y="485678"/>
            <a:ext cx="6108179" cy="5252413"/>
          </a:xfrm>
        </p:spPr>
        <p:txBody>
          <a:bodyPr anchor="ctr">
            <a:normAutofit/>
          </a:bodyPr>
          <a:lstStyle/>
          <a:p>
            <a:r>
              <a:rPr lang="en-US" sz="2400" dirty="0"/>
              <a:t>In1994, under the Clinton administration, the first Early Head Start grants were awarded.</a:t>
            </a:r>
          </a:p>
          <a:p>
            <a:endParaRPr lang="en-US" sz="2400" dirty="0"/>
          </a:p>
          <a:p>
            <a:endParaRPr dirty="0"/>
          </a:p>
        </p:txBody>
      </p:sp>
      <p:pic>
        <p:nvPicPr>
          <p:cNvPr id="6" name="Picture 2" descr="http://www.horsesass.org/wp-content/uploads/ariel-and-bill.jpg">
            <a:extLst>
              <a:ext uri="{FF2B5EF4-FFF2-40B4-BE49-F238E27FC236}">
                <a16:creationId xmlns:a16="http://schemas.microsoft.com/office/drawing/2014/main" id="{945ACBBD-F004-4918-A30D-A68918E9E8E9}"/>
              </a:ext>
            </a:extLst>
          </p:cNvPr>
          <p:cNvPicPr>
            <a:picLocks noChangeAspect="1" noChangeArrowheads="1"/>
          </p:cNvPicPr>
          <p:nvPr/>
        </p:nvPicPr>
        <p:blipFill>
          <a:blip r:embed="rId2" cstate="print"/>
          <a:srcRect/>
          <a:stretch>
            <a:fillRect/>
          </a:stretch>
        </p:blipFill>
        <p:spPr bwMode="auto">
          <a:xfrm>
            <a:off x="5918418" y="3422954"/>
            <a:ext cx="4583152" cy="2800815"/>
          </a:xfrm>
          <a:prstGeom prst="rect">
            <a:avLst/>
          </a:prstGeom>
          <a:noFill/>
        </p:spPr>
      </p:pic>
    </p:spTree>
    <p:extLst>
      <p:ext uri="{BB962C8B-B14F-4D97-AF65-F5344CB8AC3E}">
        <p14:creationId xmlns:p14="http://schemas.microsoft.com/office/powerpoint/2010/main" val="36082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7493" y="1113764"/>
            <a:ext cx="3512634" cy="4624327"/>
          </a:xfrm>
        </p:spPr>
        <p:txBody>
          <a:bodyPr anchor="ctr">
            <a:normAutofit/>
          </a:bodyPr>
          <a:lstStyle/>
          <a:p>
            <a:r>
              <a:rPr lang="en-US" sz="3200" dirty="0">
                <a:solidFill>
                  <a:srgbClr val="FFFFFF"/>
                </a:solidFill>
              </a:rPr>
              <a:t>Federal to local dollars</a:t>
            </a:r>
          </a:p>
        </p:txBody>
      </p:sp>
      <p:sp>
        <p:nvSpPr>
          <p:cNvPr id="3" name="Content Placeholder 2"/>
          <p:cNvSpPr>
            <a:spLocks noGrp="1"/>
          </p:cNvSpPr>
          <p:nvPr>
            <p:ph type="body" idx="1"/>
          </p:nvPr>
        </p:nvSpPr>
        <p:spPr>
          <a:xfrm>
            <a:off x="5155905" y="1113764"/>
            <a:ext cx="6108179" cy="5041709"/>
          </a:xfrm>
        </p:spPr>
        <p:txBody>
          <a:bodyPr anchor="ctr">
            <a:normAutofit/>
          </a:bodyPr>
          <a:lstStyle/>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Virginia network of organizations that administer HS and EHS programs include</a:t>
            </a:r>
          </a:p>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community action agencies</a:t>
            </a:r>
          </a:p>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non-profit agencies</a:t>
            </a:r>
          </a:p>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 districts</a:t>
            </a:r>
          </a:p>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Federal funds are granted to these community-based programs through the Office of Head Start (OHS), a division of the Administration for Children and Families within the U.S. Department of Health &amp; Human Services. </a:t>
            </a: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endParaRPr dirty="0"/>
          </a:p>
        </p:txBody>
      </p:sp>
    </p:spTree>
    <p:extLst>
      <p:ext uri="{BB962C8B-B14F-4D97-AF65-F5344CB8AC3E}">
        <p14:creationId xmlns:p14="http://schemas.microsoft.com/office/powerpoint/2010/main" val="223645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301D-D166-4BD6-AD98-B51376578B4E}"/>
              </a:ext>
            </a:extLst>
          </p:cNvPr>
          <p:cNvSpPr>
            <a:spLocks noGrp="1"/>
          </p:cNvSpPr>
          <p:nvPr>
            <p:ph type="title"/>
          </p:nvPr>
        </p:nvSpPr>
        <p:spPr/>
        <p:txBody>
          <a:bodyPr/>
          <a:lstStyle/>
          <a:p>
            <a:pPr algn="ctr"/>
            <a:r>
              <a:rPr lang="en-US" dirty="0"/>
              <a:t>What exactly is head Start?</a:t>
            </a:r>
          </a:p>
        </p:txBody>
      </p:sp>
      <p:sp>
        <p:nvSpPr>
          <p:cNvPr id="3" name="Content Placeholder 2">
            <a:extLst>
              <a:ext uri="{FF2B5EF4-FFF2-40B4-BE49-F238E27FC236}">
                <a16:creationId xmlns:a16="http://schemas.microsoft.com/office/drawing/2014/main" id="{93BC574E-8792-46F4-872C-4769940EE4EB}"/>
              </a:ext>
            </a:extLst>
          </p:cNvPr>
          <p:cNvSpPr>
            <a:spLocks noGrp="1"/>
          </p:cNvSpPr>
          <p:nvPr>
            <p:ph idx="1"/>
          </p:nvPr>
        </p:nvSpPr>
        <p:spPr/>
        <p:txBody>
          <a:bodyPr>
            <a:normAutofit/>
          </a:bodyPr>
          <a:lstStyle/>
          <a:p>
            <a:pPr algn="ctr"/>
            <a:r>
              <a:rPr lang="en-US" sz="3600" dirty="0">
                <a:hlinkClick r:id="rId2"/>
              </a:rPr>
              <a:t>Early Head Start and Head Start video - 3 minutes</a:t>
            </a:r>
            <a:endParaRPr lang="en-US" sz="3600" dirty="0"/>
          </a:p>
        </p:txBody>
      </p:sp>
    </p:spTree>
    <p:extLst>
      <p:ext uri="{BB962C8B-B14F-4D97-AF65-F5344CB8AC3E}">
        <p14:creationId xmlns:p14="http://schemas.microsoft.com/office/powerpoint/2010/main" val="134879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0CE3-BF94-42A7-BF57-BED78DE89295}"/>
              </a:ext>
            </a:extLst>
          </p:cNvPr>
          <p:cNvSpPr>
            <a:spLocks noGrp="1"/>
          </p:cNvSpPr>
          <p:nvPr>
            <p:ph type="title"/>
          </p:nvPr>
        </p:nvSpPr>
        <p:spPr/>
        <p:txBody>
          <a:bodyPr>
            <a:normAutofit/>
          </a:bodyPr>
          <a:lstStyle/>
          <a:p>
            <a:pPr algn="ctr"/>
            <a:r>
              <a:rPr lang="en-US" sz="3600" dirty="0"/>
              <a:t>ERSEA</a:t>
            </a:r>
          </a:p>
        </p:txBody>
      </p:sp>
      <p:sp>
        <p:nvSpPr>
          <p:cNvPr id="3" name="Content Placeholder 2">
            <a:extLst>
              <a:ext uri="{FF2B5EF4-FFF2-40B4-BE49-F238E27FC236}">
                <a16:creationId xmlns:a16="http://schemas.microsoft.com/office/drawing/2014/main" id="{FE1E7C9C-6FC0-4180-B860-8268836989A7}"/>
              </a:ext>
            </a:extLst>
          </p:cNvPr>
          <p:cNvSpPr>
            <a:spLocks noGrp="1"/>
          </p:cNvSpPr>
          <p:nvPr>
            <p:ph idx="1"/>
          </p:nvPr>
        </p:nvSpPr>
        <p:spPr/>
        <p:txBody>
          <a:bodyPr>
            <a:normAutofit/>
          </a:bodyPr>
          <a:lstStyle/>
          <a:p>
            <a:r>
              <a:rPr lang="en-US" sz="2400" b="0" i="0" dirty="0">
                <a:solidFill>
                  <a:srgbClr val="202124"/>
                </a:solidFill>
                <a:effectLst/>
                <a:latin typeface="Calibri" panose="020F0502020204030204" pitchFamily="34" charset="0"/>
                <a:cs typeface="Calibri" panose="020F0502020204030204" pitchFamily="34" charset="0"/>
              </a:rPr>
              <a:t>ERSEA stands for the </a:t>
            </a:r>
            <a:r>
              <a:rPr lang="en-US" sz="2400" b="1" i="0" dirty="0">
                <a:solidFill>
                  <a:srgbClr val="202124"/>
                </a:solidFill>
                <a:effectLst/>
                <a:latin typeface="Calibri" panose="020F0502020204030204" pitchFamily="34" charset="0"/>
                <a:cs typeface="Calibri" panose="020F0502020204030204" pitchFamily="34" charset="0"/>
              </a:rPr>
              <a:t>Eligibility, Recruitment, Selection, Enrollment, and Attendance </a:t>
            </a:r>
            <a:r>
              <a:rPr lang="en-US" sz="2400" i="0" dirty="0">
                <a:solidFill>
                  <a:srgbClr val="202124"/>
                </a:solidFill>
                <a:effectLst/>
                <a:latin typeface="Calibri" panose="020F0502020204030204" pitchFamily="34" charset="0"/>
                <a:cs typeface="Calibri" panose="020F0502020204030204" pitchFamily="34" charset="0"/>
              </a:rPr>
              <a:t>of children in early childhood education </a:t>
            </a:r>
            <a:r>
              <a:rPr lang="en-US" sz="2400" b="0" i="0" dirty="0">
                <a:solidFill>
                  <a:srgbClr val="202124"/>
                </a:solidFill>
                <a:effectLst/>
                <a:latin typeface="Calibri" panose="020F0502020204030204" pitchFamily="34" charset="0"/>
                <a:cs typeface="Calibri" panose="020F0502020204030204" pitchFamily="34" charset="0"/>
              </a:rPr>
              <a:t>programs</a:t>
            </a:r>
          </a:p>
          <a:p>
            <a:endParaRPr lang="en-US" sz="2400" b="0" i="0" dirty="0">
              <a:solidFill>
                <a:srgbClr val="202124"/>
              </a:solidFill>
              <a:effectLst/>
              <a:latin typeface="Calibri" panose="020F0502020204030204" pitchFamily="34" charset="0"/>
              <a:cs typeface="Calibri" panose="020F0502020204030204" pitchFamily="34" charset="0"/>
            </a:endParaRPr>
          </a:p>
          <a:p>
            <a:r>
              <a:rPr lang="en-US" sz="2400" b="0" i="0" dirty="0">
                <a:solidFill>
                  <a:srgbClr val="202124"/>
                </a:solidFill>
                <a:effectLst/>
                <a:latin typeface="Calibri" panose="020F0502020204030204" pitchFamily="34" charset="0"/>
                <a:cs typeface="Calibri" panose="020F0502020204030204" pitchFamily="34" charset="0"/>
              </a:rPr>
              <a:t>ERSEA governs how programs select and enroll children into their program and is one of the most important tasks to be performed in successful Head Start programs.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2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6059-C380-478B-99EF-105ED3A76E54}"/>
              </a:ext>
            </a:extLst>
          </p:cNvPr>
          <p:cNvSpPr>
            <a:spLocks noGrp="1"/>
          </p:cNvSpPr>
          <p:nvPr>
            <p:ph type="title"/>
          </p:nvPr>
        </p:nvSpPr>
        <p:spPr/>
        <p:txBody>
          <a:bodyPr>
            <a:normAutofit/>
          </a:bodyPr>
          <a:lstStyle/>
          <a:p>
            <a:pPr algn="ctr"/>
            <a:r>
              <a:rPr lang="en-US" sz="3600" dirty="0"/>
              <a:t>ERSEA</a:t>
            </a:r>
          </a:p>
        </p:txBody>
      </p:sp>
      <p:sp>
        <p:nvSpPr>
          <p:cNvPr id="3" name="Content Placeholder 2">
            <a:extLst>
              <a:ext uri="{FF2B5EF4-FFF2-40B4-BE49-F238E27FC236}">
                <a16:creationId xmlns:a16="http://schemas.microsoft.com/office/drawing/2014/main" id="{F759B5B1-5E06-41B7-AE2F-C871629D9DAB}"/>
              </a:ext>
            </a:extLst>
          </p:cNvPr>
          <p:cNvSpPr>
            <a:spLocks noGrp="1"/>
          </p:cNvSpPr>
          <p:nvPr>
            <p:ph idx="1"/>
          </p:nvPr>
        </p:nvSpPr>
        <p:spPr/>
        <p:txBody>
          <a:bodyPr>
            <a:normAutofit lnSpcReduction="10000"/>
          </a:bodyPr>
          <a:lstStyle/>
          <a:p>
            <a:pPr marL="0" indent="0">
              <a:buNone/>
            </a:pPr>
            <a:endParaRPr lang="en-US" sz="2400" dirty="0"/>
          </a:p>
          <a:p>
            <a:r>
              <a:rPr lang="en-US" sz="2400" b="0" i="0" dirty="0">
                <a:solidFill>
                  <a:srgbClr val="222222"/>
                </a:solidFill>
                <a:effectLst/>
                <a:latin typeface="Calibri" panose="020F0502020204030204" pitchFamily="34" charset="0"/>
                <a:cs typeface="Calibri" panose="020F0502020204030204" pitchFamily="34" charset="0"/>
              </a:rPr>
              <a:t>ERSEA governs how programs determine eligibility, enroll children, and track attendance. Discover resources to help programs assess the needs of their communities and recruit the children and families most in need. </a:t>
            </a:r>
          </a:p>
          <a:p>
            <a:endParaRPr lang="en-US" sz="2400" dirty="0">
              <a:solidFill>
                <a:srgbClr val="222222"/>
              </a:solidFill>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hlinkClick r:id="rId2"/>
              </a:rPr>
              <a:t>https://eclkc.ohs.acf.hhs.gov/eligibility-ersea</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pandemic has caused a lot of changes to our enrollment.</a:t>
            </a:r>
          </a:p>
          <a:p>
            <a:endParaRPr lang="en-US" sz="2400" dirty="0"/>
          </a:p>
        </p:txBody>
      </p:sp>
    </p:spTree>
    <p:extLst>
      <p:ext uri="{BB962C8B-B14F-4D97-AF65-F5344CB8AC3E}">
        <p14:creationId xmlns:p14="http://schemas.microsoft.com/office/powerpoint/2010/main" val="418274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7567-4FA5-4885-9D8B-5FAE3144BC0C}"/>
              </a:ext>
            </a:extLst>
          </p:cNvPr>
          <p:cNvSpPr>
            <a:spLocks noGrp="1"/>
          </p:cNvSpPr>
          <p:nvPr>
            <p:ph type="title"/>
          </p:nvPr>
        </p:nvSpPr>
        <p:spPr/>
        <p:txBody>
          <a:bodyPr>
            <a:normAutofit/>
          </a:bodyPr>
          <a:lstStyle/>
          <a:p>
            <a:pPr algn="ctr"/>
            <a:r>
              <a:rPr lang="en-US" sz="3600" dirty="0"/>
              <a:t>School Readiness</a:t>
            </a:r>
          </a:p>
        </p:txBody>
      </p:sp>
      <p:sp>
        <p:nvSpPr>
          <p:cNvPr id="3" name="Content Placeholder 2">
            <a:extLst>
              <a:ext uri="{FF2B5EF4-FFF2-40B4-BE49-F238E27FC236}">
                <a16:creationId xmlns:a16="http://schemas.microsoft.com/office/drawing/2014/main" id="{F9A2EFED-4F93-4ED9-8A9F-95BFA11ACA97}"/>
              </a:ext>
            </a:extLst>
          </p:cNvPr>
          <p:cNvSpPr>
            <a:spLocks noGrp="1"/>
          </p:cNvSpPr>
          <p:nvPr>
            <p:ph idx="1"/>
          </p:nvPr>
        </p:nvSpPr>
        <p:spPr/>
        <p:txBody>
          <a:bodyPr/>
          <a:lstStyle/>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 Readiness is a comprehensive term describing those capabilities of children, their families, schools and communities that best promote student success in kindergarten and the later grades. </a:t>
            </a:r>
          </a:p>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“Ready Children” are prepared socially, personally, physically, and intellectually within a variety of domains (literacy, mathematics, science, history and social science, physical and motor development) and personal/social development.  </a:t>
            </a: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888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5430-E0A7-4FF1-8E2E-26FD02005751}"/>
              </a:ext>
            </a:extLst>
          </p:cNvPr>
          <p:cNvSpPr>
            <a:spLocks noGrp="1"/>
          </p:cNvSpPr>
          <p:nvPr>
            <p:ph type="title"/>
          </p:nvPr>
        </p:nvSpPr>
        <p:spPr/>
        <p:txBody>
          <a:bodyPr>
            <a:normAutofit/>
          </a:bodyPr>
          <a:lstStyle/>
          <a:p>
            <a:pPr algn="ctr"/>
            <a:r>
              <a:rPr lang="en-US" sz="3600" dirty="0"/>
              <a:t>disabilities</a:t>
            </a:r>
          </a:p>
        </p:txBody>
      </p:sp>
      <p:sp>
        <p:nvSpPr>
          <p:cNvPr id="3" name="Content Placeholder 2">
            <a:extLst>
              <a:ext uri="{FF2B5EF4-FFF2-40B4-BE49-F238E27FC236}">
                <a16:creationId xmlns:a16="http://schemas.microsoft.com/office/drawing/2014/main" id="{2144865B-B528-407C-AABF-DF65A211BBCF}"/>
              </a:ext>
            </a:extLst>
          </p:cNvPr>
          <p:cNvSpPr>
            <a:spLocks noGrp="1"/>
          </p:cNvSpPr>
          <p:nvPr>
            <p:ph idx="1"/>
          </p:nvPr>
        </p:nvSpPr>
        <p:spPr>
          <a:xfrm>
            <a:off x="581192" y="1906860"/>
            <a:ext cx="11029615" cy="4560848"/>
          </a:xfrm>
        </p:spPr>
        <p:txBody>
          <a:bodyPr>
            <a:noAutofit/>
          </a:bodyPr>
          <a:lstStyle/>
          <a:p>
            <a:r>
              <a:rPr lang="en-US" sz="2400" b="0" i="0" u="none" strike="noStrike" baseline="0" dirty="0">
                <a:solidFill>
                  <a:srgbClr val="000000"/>
                </a:solidFill>
                <a:latin typeface="Calibri" panose="020F0502020204030204" pitchFamily="34" charset="0"/>
                <a:cs typeface="Calibri" panose="020F0502020204030204" pitchFamily="34" charset="0"/>
              </a:rPr>
              <a:t>Early Head Start/Head Start serves children with disabilities. At least 10% of enrolled students must be children with a disability. Through Head Start, we are able to</a:t>
            </a:r>
            <a:r>
              <a:rPr lang="en-US" sz="2400" dirty="0">
                <a:solidFill>
                  <a:srgbClr val="000000"/>
                </a:solidFill>
                <a:latin typeface="Calibri" panose="020F0502020204030204" pitchFamily="34" charset="0"/>
                <a:cs typeface="Calibri" panose="020F0502020204030204" pitchFamily="34" charset="0"/>
              </a:rPr>
              <a:t> identify and provided </a:t>
            </a:r>
            <a:r>
              <a:rPr lang="en-US" sz="2400" b="0" i="0" u="none" strike="noStrike" baseline="0" dirty="0">
                <a:solidFill>
                  <a:srgbClr val="000000"/>
                </a:solidFill>
                <a:latin typeface="Calibri" panose="020F0502020204030204" pitchFamily="34" charset="0"/>
                <a:cs typeface="Calibri" panose="020F0502020204030204" pitchFamily="34" charset="0"/>
              </a:rPr>
              <a:t>needed early intervention services for many children.</a:t>
            </a:r>
          </a:p>
          <a:p>
            <a:r>
              <a:rPr lang="en-US" sz="2400" b="0" i="0" u="none" strike="noStrike" baseline="0" dirty="0">
                <a:solidFill>
                  <a:srgbClr val="000000"/>
                </a:solidFill>
                <a:latin typeface="Calibri" panose="020F0502020204030204" pitchFamily="34" charset="0"/>
                <a:cs typeface="Calibri" panose="020F0502020204030204" pitchFamily="34" charset="0"/>
              </a:rPr>
              <a:t>Health, Hearing, Speech, and / or Vision impairment </a:t>
            </a:r>
          </a:p>
          <a:p>
            <a:r>
              <a:rPr lang="en-US" sz="2400" b="0" i="0" u="none" strike="noStrike" baseline="0" dirty="0">
                <a:solidFill>
                  <a:srgbClr val="000000"/>
                </a:solidFill>
                <a:latin typeface="Calibri" panose="020F0502020204030204" pitchFamily="34" charset="0"/>
                <a:cs typeface="Calibri" panose="020F0502020204030204" pitchFamily="34" charset="0"/>
              </a:rPr>
              <a:t>Autism </a:t>
            </a:r>
          </a:p>
          <a:p>
            <a:r>
              <a:rPr lang="en-US" sz="2400" b="0" i="0" u="none" strike="noStrike" baseline="0" dirty="0">
                <a:solidFill>
                  <a:srgbClr val="000000"/>
                </a:solidFill>
                <a:latin typeface="Calibri" panose="020F0502020204030204" pitchFamily="34" charset="0"/>
                <a:cs typeface="Calibri" panose="020F0502020204030204" pitchFamily="34" charset="0"/>
              </a:rPr>
              <a:t>Developmental delay </a:t>
            </a:r>
          </a:p>
          <a:p>
            <a:r>
              <a:rPr lang="en-US" sz="2400" b="0" i="0" u="none" strike="noStrike" baseline="0" dirty="0">
                <a:solidFill>
                  <a:srgbClr val="000000"/>
                </a:solidFill>
                <a:latin typeface="Calibri" panose="020F0502020204030204" pitchFamily="34" charset="0"/>
                <a:cs typeface="Calibri" panose="020F0502020204030204" pitchFamily="34" charset="0"/>
              </a:rPr>
              <a:t>Learning disabilities </a:t>
            </a:r>
          </a:p>
          <a:p>
            <a:r>
              <a:rPr lang="en-US" sz="2400" b="0" i="0" u="none" strike="noStrike" baseline="0" dirty="0">
                <a:solidFill>
                  <a:srgbClr val="000000"/>
                </a:solidFill>
                <a:latin typeface="Calibri" panose="020F0502020204030204" pitchFamily="34" charset="0"/>
                <a:cs typeface="Calibri" panose="020F0502020204030204" pitchFamily="34" charset="0"/>
              </a:rPr>
              <a:t>Emotional /behavioral disorder </a:t>
            </a:r>
          </a:p>
          <a:p>
            <a:r>
              <a:rPr lang="en-US" sz="2400" b="0" i="0" u="none" strike="noStrike" baseline="0" dirty="0">
                <a:solidFill>
                  <a:srgbClr val="000000"/>
                </a:solidFill>
                <a:latin typeface="Calibri" panose="020F0502020204030204" pitchFamily="34" charset="0"/>
                <a:cs typeface="Calibri" panose="020F0502020204030204" pitchFamily="34" charset="0"/>
              </a:rPr>
              <a:t>Orthopedic impairment </a:t>
            </a:r>
          </a:p>
          <a:p>
            <a:r>
              <a:rPr lang="en-US" sz="2400" b="0" i="0" u="none" strike="noStrike" baseline="0" dirty="0">
                <a:solidFill>
                  <a:srgbClr val="000000"/>
                </a:solidFill>
                <a:latin typeface="Calibri" panose="020F0502020204030204" pitchFamily="34" charset="0"/>
                <a:cs typeface="Calibri" panose="020F0502020204030204" pitchFamily="34" charset="0"/>
              </a:rPr>
              <a:t>Multiple disabilities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98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1B74-6F41-4486-82BC-43568B46FA5F}"/>
              </a:ext>
            </a:extLst>
          </p:cNvPr>
          <p:cNvSpPr>
            <a:spLocks noGrp="1"/>
          </p:cNvSpPr>
          <p:nvPr>
            <p:ph type="title"/>
          </p:nvPr>
        </p:nvSpPr>
        <p:spPr/>
        <p:txBody>
          <a:bodyPr>
            <a:normAutofit/>
          </a:bodyPr>
          <a:lstStyle/>
          <a:p>
            <a:pPr algn="ctr"/>
            <a:r>
              <a:rPr lang="en-US" sz="3600" dirty="0"/>
              <a:t>Health program services</a:t>
            </a:r>
          </a:p>
        </p:txBody>
      </p:sp>
      <p:sp>
        <p:nvSpPr>
          <p:cNvPr id="3" name="Content Placeholder 2">
            <a:extLst>
              <a:ext uri="{FF2B5EF4-FFF2-40B4-BE49-F238E27FC236}">
                <a16:creationId xmlns:a16="http://schemas.microsoft.com/office/drawing/2014/main" id="{D055F403-8C31-43EA-811B-E21583686153}"/>
              </a:ext>
            </a:extLst>
          </p:cNvPr>
          <p:cNvSpPr>
            <a:spLocks noGrp="1"/>
          </p:cNvSpPr>
          <p:nvPr>
            <p:ph idx="1"/>
          </p:nvPr>
        </p:nvSpPr>
        <p:spPr>
          <a:xfrm>
            <a:off x="581192" y="2040673"/>
            <a:ext cx="11029615" cy="4337825"/>
          </a:xfrm>
        </p:spPr>
        <p:txBody>
          <a:bodyPr/>
          <a:lstStyle/>
          <a:p>
            <a:pPr marL="742950" marR="0" lvl="1" indent="-285750">
              <a:spcBef>
                <a:spcPts val="0"/>
              </a:spcBef>
              <a:spcAft>
                <a:spcPts val="0"/>
              </a:spcAft>
              <a:buFont typeface="Courier New" panose="02070309020205020404" pitchFamily="49" charset="0"/>
              <a:buChar char="o"/>
            </a:pPr>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major hallmark of Head Start’s comprehensive services is the attention to the health and well-being of pregnant women and children enrolled in the program. </a:t>
            </a:r>
          </a:p>
          <a:p>
            <a:pPr marL="457200" marR="0" lvl="1" indent="0">
              <a:spcBef>
                <a:spcPts val="0"/>
              </a:spcBef>
              <a:spcAft>
                <a:spcPts val="0"/>
              </a:spcAft>
              <a:buNone/>
            </a:pP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EHS/HS programs work with their community health resources to ensure that the children enrolled in the program are able to access a source of continuous, affordable health care, and obtain up-to-date immunizations and physical exams.</a:t>
            </a:r>
          </a:p>
          <a:p>
            <a:pPr marL="457200" marR="0" lvl="1" indent="0">
              <a:spcBef>
                <a:spcPts val="0"/>
              </a:spcBef>
              <a:spcAft>
                <a:spcPts val="0"/>
              </a:spcAft>
              <a:buNone/>
            </a:pPr>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EHS/HS programs help enrolled children, secure continuous oral health care</a:t>
            </a:r>
          </a:p>
          <a:p>
            <a:pPr marL="457200" marR="0" lvl="1" indent="0">
              <a:spcBef>
                <a:spcPts val="0"/>
              </a:spcBef>
              <a:spcAft>
                <a:spcPts val="0"/>
              </a:spcAft>
              <a:buNone/>
            </a:pP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EHS/HS programs help support mental health services for children and families</a:t>
            </a: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382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1FC2-F2F1-48A6-9C94-43934738B2DE}"/>
              </a:ext>
            </a:extLst>
          </p:cNvPr>
          <p:cNvSpPr>
            <a:spLocks noGrp="1"/>
          </p:cNvSpPr>
          <p:nvPr>
            <p:ph type="title"/>
          </p:nvPr>
        </p:nvSpPr>
        <p:spPr/>
        <p:txBody>
          <a:bodyPr>
            <a:normAutofit fontScale="90000"/>
          </a:bodyPr>
          <a:lstStyle/>
          <a:p>
            <a:pPr algn="ctr"/>
            <a:br>
              <a:rPr lang="en-US" sz="3600" kern="1400" dirty="0">
                <a:effectLst/>
                <a:latin typeface="Calibri" panose="020F0502020204030204" pitchFamily="34" charset="0"/>
                <a:ea typeface="Times New Roman" panose="02020603050405020304" pitchFamily="18" charset="0"/>
                <a:cs typeface="Times New Roman" panose="02020603050405020304" pitchFamily="18" charset="0"/>
              </a:rPr>
            </a:br>
            <a:br>
              <a:rPr lang="en-US" sz="3600" kern="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4000" kern="1400" dirty="0">
                <a:effectLst/>
                <a:latin typeface="Calibri" panose="020F0502020204030204" pitchFamily="34" charset="0"/>
                <a:ea typeface="Times New Roman" panose="02020603050405020304" pitchFamily="18" charset="0"/>
                <a:cs typeface="Times New Roman" panose="02020603050405020304" pitchFamily="18" charset="0"/>
              </a:rPr>
              <a:t>Parent and Family Engagement</a:t>
            </a:r>
            <a:endParaRPr lang="en-US" sz="4000" dirty="0"/>
          </a:p>
        </p:txBody>
      </p:sp>
      <p:sp>
        <p:nvSpPr>
          <p:cNvPr id="3" name="Content Placeholder 2">
            <a:extLst>
              <a:ext uri="{FF2B5EF4-FFF2-40B4-BE49-F238E27FC236}">
                <a16:creationId xmlns:a16="http://schemas.microsoft.com/office/drawing/2014/main" id="{509ECDF0-DE91-4F7D-85A1-8EA72574526F}"/>
              </a:ext>
            </a:extLst>
          </p:cNvPr>
          <p:cNvSpPr>
            <a:spLocks noGrp="1"/>
          </p:cNvSpPr>
          <p:nvPr>
            <p:ph idx="1"/>
          </p:nvPr>
        </p:nvSpPr>
        <p:spPr/>
        <p:txBody>
          <a:bodyPr/>
          <a:lstStyle/>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 and Family Engagement in EHS/HS refers to building relationships with families that support family well-being, supporting strong relationships between parents and their children, and nurturing ongoing learning and development for both parents and children.  </a:t>
            </a:r>
          </a:p>
          <a:p>
            <a:r>
              <a:rPr lang="en-US"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goal-directed relationships are part of the two-generational approach of working with children and adult family members which distinguishes EHS/HS from other early childhood initiatives.  </a:t>
            </a:r>
            <a:endParaRPr lang="en-US" sz="24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576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B180-4E25-4E77-8A0C-D4C1B43C686C}"/>
              </a:ext>
            </a:extLst>
          </p:cNvPr>
          <p:cNvSpPr>
            <a:spLocks noGrp="1"/>
          </p:cNvSpPr>
          <p:nvPr>
            <p:ph type="title"/>
          </p:nvPr>
        </p:nvSpPr>
        <p:spPr/>
        <p:txBody>
          <a:bodyPr>
            <a:normAutofit/>
          </a:bodyPr>
          <a:lstStyle/>
          <a:p>
            <a:pPr algn="ctr"/>
            <a:r>
              <a:rPr lang="en-US" sz="3600" kern="1400" dirty="0">
                <a:effectLst/>
                <a:latin typeface="Calibri" panose="020F0502020204030204" pitchFamily="34" charset="0"/>
                <a:ea typeface="Times New Roman" panose="02020603050405020304" pitchFamily="18" charset="0"/>
              </a:rPr>
              <a:t>Examples of family support training</a:t>
            </a:r>
            <a:endParaRPr lang="en-US" sz="3600" dirty="0"/>
          </a:p>
        </p:txBody>
      </p:sp>
      <p:sp>
        <p:nvSpPr>
          <p:cNvPr id="3" name="Content Placeholder 2">
            <a:extLst>
              <a:ext uri="{FF2B5EF4-FFF2-40B4-BE49-F238E27FC236}">
                <a16:creationId xmlns:a16="http://schemas.microsoft.com/office/drawing/2014/main" id="{25E5A16B-7898-47E2-9C15-1DA5C7170A6C}"/>
              </a:ext>
            </a:extLst>
          </p:cNvPr>
          <p:cNvSpPr>
            <a:spLocks noGrp="1"/>
          </p:cNvSpPr>
          <p:nvPr>
            <p:ph idx="1"/>
          </p:nvPr>
        </p:nvSpPr>
        <p:spPr>
          <a:xfrm>
            <a:off x="581192" y="1715956"/>
            <a:ext cx="11029615" cy="5766513"/>
          </a:xfrm>
        </p:spPr>
        <p:txBody>
          <a:bodyPr>
            <a:normAutofit/>
          </a:bodyPr>
          <a:lstStyle/>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Emergency/crisis intervention such food, clothing, or shelter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Housing assistance such as subsidies, utilities, repairs, etc.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Mental health services</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as a Second Language (ESL) training</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Adult education such as GED programs and college selection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Job training, career counseling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Substance abuse prevention and treatment</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Child abuse and neglect services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Domestic violence services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 education</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Assistance to families of incarcerated individuals</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Parenting Education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Relationship/marriage education </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Asset building services (such as financial education, debt counseling)</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Family assessment and goal setting</a:t>
            </a:r>
            <a:endParaRPr lang="en-US" sz="20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975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02826-FF78-4EF6-97F7-2AFFA947A20C}"/>
              </a:ext>
            </a:extLst>
          </p:cNvPr>
          <p:cNvSpPr>
            <a:spLocks noGrp="1"/>
          </p:cNvSpPr>
          <p:nvPr>
            <p:ph type="title"/>
          </p:nvPr>
        </p:nvSpPr>
        <p:spPr>
          <a:xfrm>
            <a:off x="581192" y="5262295"/>
            <a:ext cx="7046242" cy="815120"/>
          </a:xfrm>
        </p:spPr>
        <p:txBody>
          <a:bodyPr>
            <a:noAutofit/>
          </a:bodyPr>
          <a:lstStyle/>
          <a:p>
            <a:r>
              <a:rPr lang="en-US" sz="3200" dirty="0"/>
              <a:t>KWL Chart about Head start </a:t>
            </a:r>
          </a:p>
        </p:txBody>
      </p:sp>
      <p:graphicFrame>
        <p:nvGraphicFramePr>
          <p:cNvPr id="10" name="Table 10">
            <a:extLst>
              <a:ext uri="{FF2B5EF4-FFF2-40B4-BE49-F238E27FC236}">
                <a16:creationId xmlns:a16="http://schemas.microsoft.com/office/drawing/2014/main" id="{349C497E-D375-40D1-9E0C-CE69E48AD1CA}"/>
              </a:ext>
            </a:extLst>
          </p:cNvPr>
          <p:cNvGraphicFramePr>
            <a:graphicFrameLocks noGrp="1"/>
          </p:cNvGraphicFramePr>
          <p:nvPr>
            <p:ph idx="1"/>
            <p:extLst>
              <p:ext uri="{D42A27DB-BD31-4B8C-83A1-F6EECF244321}">
                <p14:modId xmlns:p14="http://schemas.microsoft.com/office/powerpoint/2010/main" val="3561102723"/>
              </p:ext>
            </p:extLst>
          </p:nvPr>
        </p:nvGraphicFramePr>
        <p:xfrm>
          <a:off x="447675" y="601663"/>
          <a:ext cx="11293473" cy="3829732"/>
        </p:xfrm>
        <a:graphic>
          <a:graphicData uri="http://schemas.openxmlformats.org/drawingml/2006/table">
            <a:tbl>
              <a:tblPr firstRow="1" bandRow="1">
                <a:tableStyleId>{5C22544A-7EE6-4342-B048-85BDC9FD1C3A}</a:tableStyleId>
              </a:tblPr>
              <a:tblGrid>
                <a:gridCol w="3764491">
                  <a:extLst>
                    <a:ext uri="{9D8B030D-6E8A-4147-A177-3AD203B41FA5}">
                      <a16:colId xmlns:a16="http://schemas.microsoft.com/office/drawing/2014/main" val="468262698"/>
                    </a:ext>
                  </a:extLst>
                </a:gridCol>
                <a:gridCol w="3764491">
                  <a:extLst>
                    <a:ext uri="{9D8B030D-6E8A-4147-A177-3AD203B41FA5}">
                      <a16:colId xmlns:a16="http://schemas.microsoft.com/office/drawing/2014/main" val="3545692327"/>
                    </a:ext>
                  </a:extLst>
                </a:gridCol>
                <a:gridCol w="3764491">
                  <a:extLst>
                    <a:ext uri="{9D8B030D-6E8A-4147-A177-3AD203B41FA5}">
                      <a16:colId xmlns:a16="http://schemas.microsoft.com/office/drawing/2014/main" val="3976578676"/>
                    </a:ext>
                  </a:extLst>
                </a:gridCol>
              </a:tblGrid>
              <a:tr h="751693">
                <a:tc>
                  <a:txBody>
                    <a:bodyPr/>
                    <a:lstStyle/>
                    <a:p>
                      <a:r>
                        <a:rPr lang="en-US" sz="2400" dirty="0"/>
                        <a:t>What you KNOW </a:t>
                      </a:r>
                    </a:p>
                  </a:txBody>
                  <a:tcPr/>
                </a:tc>
                <a:tc>
                  <a:txBody>
                    <a:bodyPr/>
                    <a:lstStyle/>
                    <a:p>
                      <a:r>
                        <a:rPr lang="en-US" sz="2400" dirty="0"/>
                        <a:t>What you WANT to know</a:t>
                      </a:r>
                    </a:p>
                  </a:txBody>
                  <a:tcPr/>
                </a:tc>
                <a:tc>
                  <a:txBody>
                    <a:bodyPr/>
                    <a:lstStyle/>
                    <a:p>
                      <a:r>
                        <a:rPr lang="en-US" sz="2400" dirty="0"/>
                        <a:t>What you LEARNED</a:t>
                      </a:r>
                    </a:p>
                  </a:txBody>
                  <a:tcPr/>
                </a:tc>
                <a:extLst>
                  <a:ext uri="{0D108BD9-81ED-4DB2-BD59-A6C34878D82A}">
                    <a16:rowId xmlns:a16="http://schemas.microsoft.com/office/drawing/2014/main" val="2351694091"/>
                  </a:ext>
                </a:extLst>
              </a:tr>
              <a:tr h="75169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6493072"/>
                  </a:ext>
                </a:extLst>
              </a:tr>
              <a:tr h="75169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5227944"/>
                  </a:ext>
                </a:extLst>
              </a:tr>
              <a:tr h="75169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5008083"/>
                  </a:ext>
                </a:extLst>
              </a:tr>
              <a:tr h="751693">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89121145"/>
                  </a:ext>
                </a:extLst>
              </a:tr>
            </a:tbl>
          </a:graphicData>
        </a:graphic>
      </p:graphicFrame>
      <p:sp>
        <p:nvSpPr>
          <p:cNvPr id="6" name="Text Placeholder 5">
            <a:extLst>
              <a:ext uri="{FF2B5EF4-FFF2-40B4-BE49-F238E27FC236}">
                <a16:creationId xmlns:a16="http://schemas.microsoft.com/office/drawing/2014/main" id="{78329815-F7EB-4ECC-A553-247D2BE0AC92}"/>
              </a:ext>
            </a:extLst>
          </p:cNvPr>
          <p:cNvSpPr>
            <a:spLocks noGrp="1"/>
          </p:cNvSpPr>
          <p:nvPr>
            <p:ph type="body" sz="half" idx="2"/>
          </p:nvPr>
        </p:nvSpPr>
        <p:spPr>
          <a:xfrm>
            <a:off x="8140390" y="5262296"/>
            <a:ext cx="3470420" cy="994041"/>
          </a:xfrm>
        </p:spPr>
        <p:txBody>
          <a:bodyPr/>
          <a:lstStyle/>
          <a:p>
            <a:endParaRPr lang="en-US"/>
          </a:p>
        </p:txBody>
      </p:sp>
    </p:spTree>
    <p:extLst>
      <p:ext uri="{BB962C8B-B14F-4D97-AF65-F5344CB8AC3E}">
        <p14:creationId xmlns:p14="http://schemas.microsoft.com/office/powerpoint/2010/main" val="180250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FF02-20FF-4274-8818-BEAD8EFB92ED}"/>
              </a:ext>
            </a:extLst>
          </p:cNvPr>
          <p:cNvSpPr>
            <a:spLocks noGrp="1"/>
          </p:cNvSpPr>
          <p:nvPr>
            <p:ph type="title"/>
          </p:nvPr>
        </p:nvSpPr>
        <p:spPr/>
        <p:txBody>
          <a:bodyPr/>
          <a:lstStyle/>
          <a:p>
            <a:pPr algn="ctr"/>
            <a:r>
              <a:rPr lang="en-US" dirty="0"/>
              <a:t>Families are powerful partners – engage them!</a:t>
            </a:r>
          </a:p>
        </p:txBody>
      </p:sp>
      <p:sp>
        <p:nvSpPr>
          <p:cNvPr id="3" name="Content Placeholder 2">
            <a:extLst>
              <a:ext uri="{FF2B5EF4-FFF2-40B4-BE49-F238E27FC236}">
                <a16:creationId xmlns:a16="http://schemas.microsoft.com/office/drawing/2014/main" id="{D76EED05-B68B-4B72-8C5C-CE4FBCBF5255}"/>
              </a:ext>
            </a:extLst>
          </p:cNvPr>
          <p:cNvSpPr>
            <a:spLocks noGrp="1"/>
          </p:cNvSpPr>
          <p:nvPr>
            <p:ph idx="1"/>
          </p:nvPr>
        </p:nvSpPr>
        <p:spPr>
          <a:xfrm>
            <a:off x="581192" y="2180496"/>
            <a:ext cx="11029615" cy="4354119"/>
          </a:xfrm>
        </p:spPr>
        <p:txBody>
          <a:bodyPr>
            <a:noAutofit/>
          </a:bodyPr>
          <a:lstStyle/>
          <a:p>
            <a:r>
              <a:rPr lang="en-US" sz="2400" dirty="0"/>
              <a:t>The Policy Council is a group of Head Start and Early Head Start parents and community members who help lead and make decisions about their program.  Required 51% or more Head Start parents as composition of council.</a:t>
            </a:r>
          </a:p>
          <a:p>
            <a:r>
              <a:rPr lang="en-US" sz="2400" dirty="0"/>
              <a:t>Policy Council members are elected by the parents of children enrolled in the program. Parents often join the Policy Council after serving on a parent committee. </a:t>
            </a:r>
          </a:p>
          <a:p>
            <a:r>
              <a:rPr lang="en-US" sz="2400" dirty="0"/>
              <a:t>Members can serve for one year at a time, and for up to </a:t>
            </a:r>
            <a:r>
              <a:rPr lang="en-US" sz="2400" dirty="0" err="1"/>
              <a:t>fve</a:t>
            </a:r>
            <a:r>
              <a:rPr lang="en-US" sz="2400" dirty="0"/>
              <a:t> years. They work closely with the program’s management team and Governing Body to provide overall direction for the program. </a:t>
            </a:r>
          </a:p>
          <a:p>
            <a:r>
              <a:rPr lang="en-US" sz="2400" dirty="0"/>
              <a:t> </a:t>
            </a:r>
            <a:r>
              <a:rPr lang="en-US" sz="2400" dirty="0">
                <a:hlinkClick r:id="rId2"/>
              </a:rPr>
              <a:t>Leading the Way video</a:t>
            </a:r>
            <a:endParaRPr lang="en-US" sz="2400" dirty="0"/>
          </a:p>
        </p:txBody>
      </p:sp>
    </p:spTree>
    <p:extLst>
      <p:ext uri="{BB962C8B-B14F-4D97-AF65-F5344CB8AC3E}">
        <p14:creationId xmlns:p14="http://schemas.microsoft.com/office/powerpoint/2010/main" val="284878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9E6C-6742-4164-A14A-0CB10F86BA39}"/>
              </a:ext>
            </a:extLst>
          </p:cNvPr>
          <p:cNvSpPr>
            <a:spLocks noGrp="1"/>
          </p:cNvSpPr>
          <p:nvPr>
            <p:ph type="title"/>
          </p:nvPr>
        </p:nvSpPr>
        <p:spPr/>
        <p:txBody>
          <a:bodyPr>
            <a:normAutofit/>
          </a:bodyPr>
          <a:lstStyle/>
          <a:p>
            <a:pPr algn="ctr"/>
            <a:r>
              <a:rPr lang="en-US" sz="3600" dirty="0"/>
              <a:t>Virginia head start Program locations</a:t>
            </a:r>
          </a:p>
        </p:txBody>
      </p:sp>
      <p:pic>
        <p:nvPicPr>
          <p:cNvPr id="6" name="Content Placeholder 5">
            <a:extLst>
              <a:ext uri="{FF2B5EF4-FFF2-40B4-BE49-F238E27FC236}">
                <a16:creationId xmlns:a16="http://schemas.microsoft.com/office/drawing/2014/main" id="{337ADB71-A20A-452F-BF37-6CC37E53A358}"/>
              </a:ext>
            </a:extLst>
          </p:cNvPr>
          <p:cNvPicPr>
            <a:picLocks noGrp="1" noChangeAspect="1"/>
          </p:cNvPicPr>
          <p:nvPr>
            <p:ph idx="1"/>
          </p:nvPr>
        </p:nvPicPr>
        <p:blipFill>
          <a:blip r:embed="rId2"/>
          <a:stretch>
            <a:fillRect/>
          </a:stretch>
        </p:blipFill>
        <p:spPr>
          <a:xfrm>
            <a:off x="1984146" y="1991582"/>
            <a:ext cx="8223707" cy="4609940"/>
          </a:xfrm>
        </p:spPr>
      </p:pic>
    </p:spTree>
    <p:extLst>
      <p:ext uri="{BB962C8B-B14F-4D97-AF65-F5344CB8AC3E}">
        <p14:creationId xmlns:p14="http://schemas.microsoft.com/office/powerpoint/2010/main" val="127394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F692-5F34-4ED4-A859-D4CDD8677351}"/>
              </a:ext>
            </a:extLst>
          </p:cNvPr>
          <p:cNvSpPr>
            <a:spLocks noGrp="1"/>
          </p:cNvSpPr>
          <p:nvPr>
            <p:ph type="title"/>
          </p:nvPr>
        </p:nvSpPr>
        <p:spPr/>
        <p:txBody>
          <a:bodyPr>
            <a:normAutofit/>
          </a:bodyPr>
          <a:lstStyle/>
          <a:p>
            <a:pPr algn="ctr"/>
            <a:r>
              <a:rPr lang="en-US" sz="3600" dirty="0"/>
              <a:t>Virginia Head Start Association</a:t>
            </a:r>
          </a:p>
        </p:txBody>
      </p:sp>
      <p:sp>
        <p:nvSpPr>
          <p:cNvPr id="3" name="Content Placeholder 2">
            <a:extLst>
              <a:ext uri="{FF2B5EF4-FFF2-40B4-BE49-F238E27FC236}">
                <a16:creationId xmlns:a16="http://schemas.microsoft.com/office/drawing/2014/main" id="{2247C454-8AD9-4D20-BB87-9C25376A31A5}"/>
              </a:ext>
            </a:extLst>
          </p:cNvPr>
          <p:cNvSpPr>
            <a:spLocks noGrp="1"/>
          </p:cNvSpPr>
          <p:nvPr>
            <p:ph sz="half" idx="1"/>
          </p:nvPr>
        </p:nvSpPr>
        <p:spPr>
          <a:xfrm>
            <a:off x="581193" y="2375209"/>
            <a:ext cx="5606882" cy="4215161"/>
          </a:xfrm>
        </p:spPr>
        <p:txBody>
          <a:bodyPr>
            <a:normAutofit fontScale="92500" lnSpcReduction="10000"/>
          </a:bodyPr>
          <a:lstStyle/>
          <a:p>
            <a:pPr marL="0" marR="0" algn="just">
              <a:spcBef>
                <a:spcPts val="0"/>
              </a:spcBef>
              <a:spcAft>
                <a:spcPts val="0"/>
              </a:spcAft>
            </a:pPr>
            <a:endParaRPr lang="en-US" sz="2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en-US" sz="2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Virginia Head Start Association (VAHSA) is a not-for-profit 501(c)3 organization whose mission is to provide education, leadership and advocacy to support Head Start programs’ efforts in delivering high quality comprehensive services to Virginia’s children, families and communities. </a:t>
            </a:r>
          </a:p>
          <a:p>
            <a:pPr marL="0" marR="0" algn="just">
              <a:spcBef>
                <a:spcPts val="0"/>
              </a:spcBef>
              <a:spcAft>
                <a:spcPts val="0"/>
              </a:spcAft>
            </a:pPr>
            <a:endParaRPr lang="en-US" sz="2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spcAft>
                <a:spcPts val="0"/>
              </a:spcAft>
              <a:buNone/>
            </a:pPr>
            <a:endParaRPr lang="en-US" sz="2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ctr">
              <a:spcBef>
                <a:spcPts val="0"/>
              </a:spcBef>
              <a:spcAft>
                <a:spcPts val="0"/>
              </a:spcAft>
              <a:buNone/>
            </a:pPr>
            <a:r>
              <a:rPr lang="en-US" sz="2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https://www.headstartva.org</a:t>
            </a:r>
            <a:endParaRPr lang="en-US" sz="26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ctr">
              <a:spcBef>
                <a:spcPts val="0"/>
              </a:spcBef>
              <a:spcAft>
                <a:spcPts val="0"/>
              </a:spcAft>
              <a:buNone/>
            </a:pPr>
            <a:endParaRPr lang="en-US" sz="2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endParaRPr lang="en-US" sz="2400"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just">
              <a:spcBef>
                <a:spcPts val="0"/>
              </a:spcBef>
              <a:spcAft>
                <a:spcPts val="0"/>
              </a:spcAft>
              <a:buNone/>
            </a:pPr>
            <a:endParaRPr lang="en-US" sz="1100" kern="14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US" dirty="0"/>
          </a:p>
        </p:txBody>
      </p:sp>
      <p:pic>
        <p:nvPicPr>
          <p:cNvPr id="7" name="Content Placeholder 6">
            <a:extLst>
              <a:ext uri="{FF2B5EF4-FFF2-40B4-BE49-F238E27FC236}">
                <a16:creationId xmlns:a16="http://schemas.microsoft.com/office/drawing/2014/main" id="{3292568A-90A2-4800-92F7-DEDE516D7215}"/>
              </a:ext>
            </a:extLst>
          </p:cNvPr>
          <p:cNvPicPr>
            <a:picLocks noGrp="1" noChangeAspect="1"/>
          </p:cNvPicPr>
          <p:nvPr>
            <p:ph sz="half" idx="2"/>
          </p:nvPr>
        </p:nvPicPr>
        <p:blipFill>
          <a:blip r:embed="rId3"/>
          <a:stretch>
            <a:fillRect/>
          </a:stretch>
        </p:blipFill>
        <p:spPr>
          <a:xfrm>
            <a:off x="6188075" y="2518966"/>
            <a:ext cx="5422900" cy="3050381"/>
          </a:xfrm>
          <a:prstGeom prst="rect">
            <a:avLst/>
          </a:prstGeom>
        </p:spPr>
      </p:pic>
    </p:spTree>
    <p:extLst>
      <p:ext uri="{BB962C8B-B14F-4D97-AF65-F5344CB8AC3E}">
        <p14:creationId xmlns:p14="http://schemas.microsoft.com/office/powerpoint/2010/main" val="207125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A51AC-7241-4E70-AABC-3FE3DFD3F668}"/>
              </a:ext>
            </a:extLst>
          </p:cNvPr>
          <p:cNvSpPr>
            <a:spLocks noGrp="1"/>
          </p:cNvSpPr>
          <p:nvPr>
            <p:ph type="title"/>
          </p:nvPr>
        </p:nvSpPr>
        <p:spPr/>
        <p:txBody>
          <a:bodyPr>
            <a:normAutofit/>
          </a:bodyPr>
          <a:lstStyle/>
          <a:p>
            <a:pPr algn="ctr"/>
            <a:r>
              <a:rPr lang="en-US" sz="3600" dirty="0"/>
              <a:t>www.headstartva.org</a:t>
            </a:r>
          </a:p>
        </p:txBody>
      </p:sp>
      <p:sp>
        <p:nvSpPr>
          <p:cNvPr id="6" name="Content Placeholder 5">
            <a:extLst>
              <a:ext uri="{FF2B5EF4-FFF2-40B4-BE49-F238E27FC236}">
                <a16:creationId xmlns:a16="http://schemas.microsoft.com/office/drawing/2014/main" id="{4BA67755-6D05-4E58-99E0-62A973C294B1}"/>
              </a:ext>
            </a:extLst>
          </p:cNvPr>
          <p:cNvSpPr>
            <a:spLocks noGrp="1"/>
          </p:cNvSpPr>
          <p:nvPr>
            <p:ph idx="1"/>
          </p:nvPr>
        </p:nvSpPr>
        <p:spPr/>
        <p:txBody>
          <a:bodyPr/>
          <a:lstStyle/>
          <a:p>
            <a:r>
              <a:rPr lang="en-US" sz="3200" dirty="0"/>
              <a:t>For Families Tab: How to Register my Child?</a:t>
            </a:r>
          </a:p>
          <a:p>
            <a:r>
              <a:rPr lang="en-US" sz="3200" dirty="0"/>
              <a:t>For Families Tab: VA Head Start Program Locator</a:t>
            </a:r>
          </a:p>
          <a:p>
            <a:r>
              <a:rPr lang="en-US" sz="3200" dirty="0"/>
              <a:t>For Families Tab: Parent Ambassador Program</a:t>
            </a:r>
          </a:p>
          <a:p>
            <a:r>
              <a:rPr lang="en-US" sz="3200" dirty="0"/>
              <a:t>For Families Tab: Success Stories</a:t>
            </a:r>
          </a:p>
          <a:p>
            <a:r>
              <a:rPr lang="en-US" sz="3200" dirty="0"/>
              <a:t>Resources Tab:   Fact Sheets</a:t>
            </a:r>
          </a:p>
          <a:p>
            <a:endParaRPr lang="en-US" dirty="0"/>
          </a:p>
        </p:txBody>
      </p:sp>
    </p:spTree>
    <p:extLst>
      <p:ext uri="{BB962C8B-B14F-4D97-AF65-F5344CB8AC3E}">
        <p14:creationId xmlns:p14="http://schemas.microsoft.com/office/powerpoint/2010/main" val="422734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colorful speech balloons fades into the background.">
            <a:extLst>
              <a:ext uri="{FF2B5EF4-FFF2-40B4-BE49-F238E27FC236}">
                <a16:creationId xmlns:a16="http://schemas.microsoft.com/office/drawing/2014/main" id="{A2183989-262B-4B11-A77F-578D3AEB5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493" y="2301240"/>
            <a:ext cx="8000999" cy="412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3A7045C-7FDE-4260-8E80-E8AB49ABCF89}"/>
              </a:ext>
            </a:extLst>
          </p:cNvPr>
          <p:cNvSpPr>
            <a:spLocks noGrp="1"/>
          </p:cNvSpPr>
          <p:nvPr>
            <p:ph type="title"/>
          </p:nvPr>
        </p:nvSpPr>
        <p:spPr/>
        <p:txBody>
          <a:bodyPr/>
          <a:lstStyle/>
          <a:p>
            <a:pPr algn="ctr"/>
            <a:r>
              <a:rPr lang="en-US" dirty="0"/>
              <a:t>Questions? </a:t>
            </a:r>
            <a:br>
              <a:rPr lang="en-US" dirty="0"/>
            </a:br>
            <a:r>
              <a:rPr lang="en-US" dirty="0"/>
              <a:t>Comments?</a:t>
            </a:r>
          </a:p>
        </p:txBody>
      </p:sp>
      <p:sp>
        <p:nvSpPr>
          <p:cNvPr id="6" name="Content Placeholder 5">
            <a:extLst>
              <a:ext uri="{FF2B5EF4-FFF2-40B4-BE49-F238E27FC236}">
                <a16:creationId xmlns:a16="http://schemas.microsoft.com/office/drawing/2014/main" id="{BBBAD6CC-4EF6-4130-A32B-1FE408CB53DE}"/>
              </a:ext>
            </a:extLst>
          </p:cNvPr>
          <p:cNvSpPr>
            <a:spLocks noGrp="1"/>
          </p:cNvSpPr>
          <p:nvPr>
            <p:ph idx="1"/>
          </p:nvPr>
        </p:nvSpPr>
        <p:spPr>
          <a:xfrm>
            <a:off x="581192" y="2910840"/>
            <a:ext cx="11029615" cy="3512262"/>
          </a:xfrm>
        </p:spPr>
        <p:txBody>
          <a:bodyPr/>
          <a:lstStyle/>
          <a:p>
            <a:endParaRPr lang="en-US" dirty="0"/>
          </a:p>
        </p:txBody>
      </p:sp>
    </p:spTree>
    <p:extLst>
      <p:ext uri="{BB962C8B-B14F-4D97-AF65-F5344CB8AC3E}">
        <p14:creationId xmlns:p14="http://schemas.microsoft.com/office/powerpoint/2010/main" val="113003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02826-FF78-4EF6-97F7-2AFFA947A20C}"/>
              </a:ext>
            </a:extLst>
          </p:cNvPr>
          <p:cNvSpPr>
            <a:spLocks noGrp="1"/>
          </p:cNvSpPr>
          <p:nvPr>
            <p:ph type="title"/>
          </p:nvPr>
        </p:nvSpPr>
        <p:spPr>
          <a:xfrm>
            <a:off x="581192" y="5262295"/>
            <a:ext cx="7046242" cy="815120"/>
          </a:xfrm>
        </p:spPr>
        <p:txBody>
          <a:bodyPr>
            <a:noAutofit/>
          </a:bodyPr>
          <a:lstStyle/>
          <a:p>
            <a:r>
              <a:rPr lang="en-US" sz="3200" dirty="0"/>
              <a:t>KWL Chart about Head start </a:t>
            </a:r>
          </a:p>
        </p:txBody>
      </p:sp>
      <p:graphicFrame>
        <p:nvGraphicFramePr>
          <p:cNvPr id="10" name="Table 10">
            <a:extLst>
              <a:ext uri="{FF2B5EF4-FFF2-40B4-BE49-F238E27FC236}">
                <a16:creationId xmlns:a16="http://schemas.microsoft.com/office/drawing/2014/main" id="{349C497E-D375-40D1-9E0C-CE69E48AD1CA}"/>
              </a:ext>
            </a:extLst>
          </p:cNvPr>
          <p:cNvGraphicFramePr>
            <a:graphicFrameLocks noGrp="1"/>
          </p:cNvGraphicFramePr>
          <p:nvPr>
            <p:ph idx="1"/>
          </p:nvPr>
        </p:nvGraphicFramePr>
        <p:xfrm>
          <a:off x="447675" y="601663"/>
          <a:ext cx="11293473" cy="3829732"/>
        </p:xfrm>
        <a:graphic>
          <a:graphicData uri="http://schemas.openxmlformats.org/drawingml/2006/table">
            <a:tbl>
              <a:tblPr firstRow="1" bandRow="1">
                <a:tableStyleId>{5C22544A-7EE6-4342-B048-85BDC9FD1C3A}</a:tableStyleId>
              </a:tblPr>
              <a:tblGrid>
                <a:gridCol w="3764491">
                  <a:extLst>
                    <a:ext uri="{9D8B030D-6E8A-4147-A177-3AD203B41FA5}">
                      <a16:colId xmlns:a16="http://schemas.microsoft.com/office/drawing/2014/main" val="468262698"/>
                    </a:ext>
                  </a:extLst>
                </a:gridCol>
                <a:gridCol w="3764491">
                  <a:extLst>
                    <a:ext uri="{9D8B030D-6E8A-4147-A177-3AD203B41FA5}">
                      <a16:colId xmlns:a16="http://schemas.microsoft.com/office/drawing/2014/main" val="3545692327"/>
                    </a:ext>
                  </a:extLst>
                </a:gridCol>
                <a:gridCol w="3764491">
                  <a:extLst>
                    <a:ext uri="{9D8B030D-6E8A-4147-A177-3AD203B41FA5}">
                      <a16:colId xmlns:a16="http://schemas.microsoft.com/office/drawing/2014/main" val="3976578676"/>
                    </a:ext>
                  </a:extLst>
                </a:gridCol>
              </a:tblGrid>
              <a:tr h="751693">
                <a:tc>
                  <a:txBody>
                    <a:bodyPr/>
                    <a:lstStyle/>
                    <a:p>
                      <a:r>
                        <a:rPr lang="en-US" sz="2400" dirty="0"/>
                        <a:t>What you KNOW </a:t>
                      </a:r>
                    </a:p>
                  </a:txBody>
                  <a:tcPr/>
                </a:tc>
                <a:tc>
                  <a:txBody>
                    <a:bodyPr/>
                    <a:lstStyle/>
                    <a:p>
                      <a:r>
                        <a:rPr lang="en-US" sz="2400" dirty="0"/>
                        <a:t>What you WANT to know</a:t>
                      </a:r>
                    </a:p>
                  </a:txBody>
                  <a:tcPr/>
                </a:tc>
                <a:tc>
                  <a:txBody>
                    <a:bodyPr/>
                    <a:lstStyle/>
                    <a:p>
                      <a:r>
                        <a:rPr lang="en-US" sz="2400" dirty="0"/>
                        <a:t>What you LEARNED</a:t>
                      </a:r>
                    </a:p>
                  </a:txBody>
                  <a:tcPr/>
                </a:tc>
                <a:extLst>
                  <a:ext uri="{0D108BD9-81ED-4DB2-BD59-A6C34878D82A}">
                    <a16:rowId xmlns:a16="http://schemas.microsoft.com/office/drawing/2014/main" val="2351694091"/>
                  </a:ext>
                </a:extLst>
              </a:tr>
              <a:tr h="75169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6493072"/>
                  </a:ext>
                </a:extLst>
              </a:tr>
              <a:tr h="75169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5227944"/>
                  </a:ext>
                </a:extLst>
              </a:tr>
              <a:tr h="75169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65008083"/>
                  </a:ext>
                </a:extLst>
              </a:tr>
              <a:tr h="751693">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89121145"/>
                  </a:ext>
                </a:extLst>
              </a:tr>
            </a:tbl>
          </a:graphicData>
        </a:graphic>
      </p:graphicFrame>
      <p:sp>
        <p:nvSpPr>
          <p:cNvPr id="6" name="Text Placeholder 5">
            <a:extLst>
              <a:ext uri="{FF2B5EF4-FFF2-40B4-BE49-F238E27FC236}">
                <a16:creationId xmlns:a16="http://schemas.microsoft.com/office/drawing/2014/main" id="{78329815-F7EB-4ECC-A553-247D2BE0AC92}"/>
              </a:ext>
            </a:extLst>
          </p:cNvPr>
          <p:cNvSpPr>
            <a:spLocks noGrp="1"/>
          </p:cNvSpPr>
          <p:nvPr>
            <p:ph type="body" sz="half" idx="2"/>
          </p:nvPr>
        </p:nvSpPr>
        <p:spPr>
          <a:xfrm>
            <a:off x="8140390" y="5262296"/>
            <a:ext cx="3470420" cy="994041"/>
          </a:xfrm>
        </p:spPr>
        <p:txBody>
          <a:bodyPr/>
          <a:lstStyle/>
          <a:p>
            <a:endParaRPr lang="en-US"/>
          </a:p>
        </p:txBody>
      </p:sp>
    </p:spTree>
    <p:extLst>
      <p:ext uri="{BB962C8B-B14F-4D97-AF65-F5344CB8AC3E}">
        <p14:creationId xmlns:p14="http://schemas.microsoft.com/office/powerpoint/2010/main" val="79740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082C99-CC35-4C26-B90A-1E7B96F5EE9A}"/>
              </a:ext>
            </a:extLst>
          </p:cNvPr>
          <p:cNvSpPr>
            <a:spLocks noGrp="1"/>
          </p:cNvSpPr>
          <p:nvPr>
            <p:ph type="title"/>
          </p:nvPr>
        </p:nvSpPr>
        <p:spPr/>
        <p:txBody>
          <a:bodyPr/>
          <a:lstStyle/>
          <a:p>
            <a:pPr algn="ctr"/>
            <a:r>
              <a:rPr lang="en-US" dirty="0">
                <a:solidFill>
                  <a:schemeClr val="accent2">
                    <a:lumMod val="60000"/>
                    <a:lumOff val="40000"/>
                  </a:schemeClr>
                </a:solidFill>
              </a:rPr>
              <a:t>While thinking of Head Start KWL, View this video</a:t>
            </a:r>
          </a:p>
        </p:txBody>
      </p:sp>
      <p:sp>
        <p:nvSpPr>
          <p:cNvPr id="3" name="Content Placeholder 2">
            <a:extLst>
              <a:ext uri="{FF2B5EF4-FFF2-40B4-BE49-F238E27FC236}">
                <a16:creationId xmlns:a16="http://schemas.microsoft.com/office/drawing/2014/main" id="{BD950F02-F634-4025-B33F-D5682E06D3A1}"/>
              </a:ext>
            </a:extLst>
          </p:cNvPr>
          <p:cNvSpPr>
            <a:spLocks noGrp="1"/>
          </p:cNvSpPr>
          <p:nvPr>
            <p:ph sz="half" idx="1"/>
          </p:nvPr>
        </p:nvSpPr>
        <p:spPr/>
        <p:txBody>
          <a:bodyPr>
            <a:normAutofit/>
          </a:bodyPr>
          <a:lstStyle/>
          <a:p>
            <a:r>
              <a:rPr lang="en-US" sz="2800" dirty="0">
                <a:latin typeface="Calibri" panose="020F0502020204030204" pitchFamily="34" charset="0"/>
                <a:cs typeface="Calibri" panose="020F0502020204030204" pitchFamily="34" charset="0"/>
                <a:hlinkClick r:id="rId2"/>
              </a:rPr>
              <a:t>The head start race in life video</a:t>
            </a:r>
            <a:r>
              <a:rPr lang="en-US" sz="2800" dirty="0">
                <a:latin typeface="Calibri" panose="020F0502020204030204" pitchFamily="34" charset="0"/>
                <a:cs typeface="Calibri" panose="020F0502020204030204" pitchFamily="34" charset="0"/>
              </a:rPr>
              <a:t> – 4 minutes</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hlinkClick r:id="rId2"/>
              </a:rPr>
              <a:t>Head Start Advantage</a:t>
            </a:r>
            <a:r>
              <a:rPr lang="en-US" sz="2800" dirty="0">
                <a:latin typeface="Calibri" panose="020F0502020204030204" pitchFamily="34" charset="0"/>
                <a:cs typeface="Calibri" panose="020F0502020204030204" pitchFamily="34" charset="0"/>
              </a:rPr>
              <a:t> – encourage you to search You Tube for this, 18 minutes</a:t>
            </a:r>
          </a:p>
        </p:txBody>
      </p:sp>
      <p:pic>
        <p:nvPicPr>
          <p:cNvPr id="8" name="Content Placeholder 7" descr="Logo&#10;&#10;Description automatically generated">
            <a:extLst>
              <a:ext uri="{FF2B5EF4-FFF2-40B4-BE49-F238E27FC236}">
                <a16:creationId xmlns:a16="http://schemas.microsoft.com/office/drawing/2014/main" id="{77ECED77-5954-44D3-B97B-AA709C52AF4A}"/>
              </a:ext>
            </a:extLst>
          </p:cNvPr>
          <p:cNvPicPr>
            <a:picLocks noGrp="1" noChangeAspect="1"/>
          </p:cNvPicPr>
          <p:nvPr>
            <p:ph sz="half" idx="2"/>
          </p:nvPr>
        </p:nvPicPr>
        <p:blipFill>
          <a:blip r:embed="rId3"/>
          <a:stretch>
            <a:fillRect/>
          </a:stretch>
        </p:blipFill>
        <p:spPr>
          <a:xfrm>
            <a:off x="7656512" y="2477294"/>
            <a:ext cx="3070961" cy="3871058"/>
          </a:xfrm>
        </p:spPr>
      </p:pic>
    </p:spTree>
    <p:extLst>
      <p:ext uri="{BB962C8B-B14F-4D97-AF65-F5344CB8AC3E}">
        <p14:creationId xmlns:p14="http://schemas.microsoft.com/office/powerpoint/2010/main" val="149067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1D9A59-7A9C-43CE-9343-64CE741DFBC4}"/>
              </a:ext>
            </a:extLst>
          </p:cNvPr>
          <p:cNvSpPr>
            <a:spLocks noGrp="1"/>
          </p:cNvSpPr>
          <p:nvPr>
            <p:ph type="title"/>
          </p:nvPr>
        </p:nvSpPr>
        <p:spPr>
          <a:xfrm>
            <a:off x="581192" y="1103970"/>
            <a:ext cx="11029616" cy="611985"/>
          </a:xfrm>
        </p:spPr>
        <p:txBody>
          <a:bodyPr vert="horz" lIns="91440" tIns="45720" rIns="91440" bIns="45720" rtlCol="0" anchor="ctr">
            <a:normAutofit fontScale="90000"/>
          </a:bodyPr>
          <a:lstStyle/>
          <a:p>
            <a:pPr algn="ctr"/>
            <a:br>
              <a:rPr lang="en-US" sz="6000" dirty="0">
                <a:solidFill>
                  <a:srgbClr val="FFFFFF"/>
                </a:solidFill>
              </a:rPr>
            </a:br>
            <a:r>
              <a:rPr lang="en-US" sz="4000" dirty="0"/>
              <a:t>Virginia Head Start Association </a:t>
            </a:r>
            <a:br>
              <a:rPr lang="en-US" sz="6000" dirty="0"/>
            </a:br>
            <a:br>
              <a:rPr lang="en-US" sz="6000" dirty="0">
                <a:solidFill>
                  <a:srgbClr val="FFFFFF"/>
                </a:solidFill>
              </a:rPr>
            </a:br>
            <a:r>
              <a:rPr lang="en-US" sz="6000">
                <a:solidFill>
                  <a:srgbClr val="FFFFFF"/>
                </a:solidFill>
              </a:rPr>
              <a:t>ww</a:t>
            </a:r>
            <a:endParaRPr lang="en-US" sz="6000" dirty="0">
              <a:solidFill>
                <a:srgbClr val="FFFFFF"/>
              </a:solidFill>
            </a:endParaRPr>
          </a:p>
        </p:txBody>
      </p:sp>
      <p:sp>
        <p:nvSpPr>
          <p:cNvPr id="8" name="Content Placeholder 7">
            <a:extLst>
              <a:ext uri="{FF2B5EF4-FFF2-40B4-BE49-F238E27FC236}">
                <a16:creationId xmlns:a16="http://schemas.microsoft.com/office/drawing/2014/main" id="{ADB7C7B7-C0D9-4EFF-9104-77C89807FDE3}"/>
              </a:ext>
            </a:extLst>
          </p:cNvPr>
          <p:cNvSpPr>
            <a:spLocks noGrp="1"/>
          </p:cNvSpPr>
          <p:nvPr>
            <p:ph idx="1"/>
          </p:nvPr>
        </p:nvSpPr>
        <p:spPr>
          <a:xfrm>
            <a:off x="581192" y="2180496"/>
            <a:ext cx="11029615" cy="4320665"/>
          </a:xfrm>
        </p:spPr>
        <p:txBody>
          <a:bodyPr>
            <a:normAutofit/>
          </a:bodyPr>
          <a:lstStyle/>
          <a:p>
            <a:pPr algn="ctr"/>
            <a:r>
              <a:rPr lang="en-US" sz="2800" dirty="0"/>
              <a:t>Dawn Ault</a:t>
            </a:r>
          </a:p>
          <a:p>
            <a:pPr algn="ctr"/>
            <a:r>
              <a:rPr lang="en-US" sz="2800" dirty="0"/>
              <a:t>Executive Director</a:t>
            </a:r>
          </a:p>
          <a:p>
            <a:pPr algn="ctr"/>
            <a:r>
              <a:rPr lang="en-US" sz="2800" dirty="0"/>
              <a:t>dault@headstartva.org</a:t>
            </a:r>
          </a:p>
          <a:p>
            <a:pPr algn="ctr"/>
            <a:endParaRPr lang="en-US" sz="2800" dirty="0"/>
          </a:p>
          <a:p>
            <a:pPr algn="ctr"/>
            <a:r>
              <a:rPr lang="en-US" sz="2800" dirty="0"/>
              <a:t>Melissa Palombi</a:t>
            </a:r>
          </a:p>
          <a:p>
            <a:pPr algn="ctr"/>
            <a:r>
              <a:rPr lang="en-US" sz="2800" dirty="0"/>
              <a:t>Communications &amp; Events Manager</a:t>
            </a:r>
          </a:p>
          <a:p>
            <a:pPr algn="ctr"/>
            <a:r>
              <a:rPr lang="en-US" sz="2800" dirty="0" err="1"/>
              <a:t>mpalombi</a:t>
            </a:r>
            <a:r>
              <a:rPr lang="en-US" sz="2800" dirty="0"/>
              <a:t> @headstartva.org</a:t>
            </a:r>
          </a:p>
          <a:p>
            <a:endParaRPr lang="en-US" dirty="0"/>
          </a:p>
          <a:p>
            <a:endParaRPr lang="en-US" dirty="0"/>
          </a:p>
        </p:txBody>
      </p:sp>
    </p:spTree>
    <p:extLst>
      <p:ext uri="{BB962C8B-B14F-4D97-AF65-F5344CB8AC3E}">
        <p14:creationId xmlns:p14="http://schemas.microsoft.com/office/powerpoint/2010/main" val="404848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62986D-4DBF-4E6E-AB0F-11E9E62DB450}"/>
              </a:ext>
            </a:extLst>
          </p:cNvPr>
          <p:cNvSpPr>
            <a:spLocks noGrp="1"/>
          </p:cNvSpPr>
          <p:nvPr>
            <p:ph type="title"/>
          </p:nvPr>
        </p:nvSpPr>
        <p:spPr/>
        <p:txBody>
          <a:bodyPr/>
          <a:lstStyle/>
          <a:p>
            <a:pPr algn="ctr"/>
            <a:r>
              <a:rPr lang="en-US" sz="2800" b="1" dirty="0">
                <a:ln w="22225">
                  <a:solidFill>
                    <a:schemeClr val="accent2"/>
                  </a:solidFill>
                  <a:prstDash val="solid"/>
                </a:ln>
                <a:solidFill>
                  <a:schemeClr val="accent2">
                    <a:lumMod val="40000"/>
                    <a:lumOff val="60000"/>
                  </a:schemeClr>
                </a:solidFill>
              </a:rPr>
              <a:t>While thinking of KWL, </a:t>
            </a:r>
            <a:br>
              <a:rPr lang="en-US" sz="2800" b="1" dirty="0">
                <a:ln w="22225">
                  <a:solidFill>
                    <a:schemeClr val="accent2"/>
                  </a:solidFill>
                  <a:prstDash val="solid"/>
                </a:ln>
                <a:solidFill>
                  <a:schemeClr val="accent2">
                    <a:lumMod val="40000"/>
                    <a:lumOff val="60000"/>
                  </a:schemeClr>
                </a:solidFill>
              </a:rPr>
            </a:br>
            <a:r>
              <a:rPr lang="en-US" sz="2800" b="1" dirty="0">
                <a:ln w="22225">
                  <a:solidFill>
                    <a:schemeClr val="accent2"/>
                  </a:solidFill>
                  <a:prstDash val="solid"/>
                </a:ln>
                <a:solidFill>
                  <a:schemeClr val="accent2">
                    <a:lumMod val="40000"/>
                    <a:lumOff val="60000"/>
                  </a:schemeClr>
                </a:solidFill>
              </a:rPr>
              <a:t>Enjoy Fatherhood engagement videos</a:t>
            </a:r>
            <a:endParaRPr lang="en-US" dirty="0"/>
          </a:p>
        </p:txBody>
      </p:sp>
      <p:sp>
        <p:nvSpPr>
          <p:cNvPr id="6" name="Content Placeholder 5">
            <a:extLst>
              <a:ext uri="{FF2B5EF4-FFF2-40B4-BE49-F238E27FC236}">
                <a16:creationId xmlns:a16="http://schemas.microsoft.com/office/drawing/2014/main" id="{C2292300-540B-4718-A690-B526258E073A}"/>
              </a:ext>
            </a:extLst>
          </p:cNvPr>
          <p:cNvSpPr>
            <a:spLocks noGrp="1"/>
          </p:cNvSpPr>
          <p:nvPr>
            <p:ph sz="half" idx="1"/>
          </p:nvPr>
        </p:nvSpPr>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Dad &amp; son conversation, language development</a:t>
            </a: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Dad &amp; daughter social-emotional connection with music &amp; movement</a:t>
            </a:r>
            <a:endParaRPr lang="en-US" sz="2400" dirty="0">
              <a:solidFill>
                <a:prstClr val="black"/>
              </a:solidFill>
              <a:latin typeface="Calibri" panose="020F050202020403020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sz="2400" u="sng" dirty="0">
              <a:solidFill>
                <a:prstClr val="black"/>
              </a:solidFill>
              <a:latin typeface="Calibri" panose="020F0502020204030204"/>
              <a:hlinkClick r:id="rId4"/>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2400" u="sng" dirty="0">
                <a:solidFill>
                  <a:prstClr val="black"/>
                </a:solidFill>
                <a:latin typeface="Calibri" panose="020F0502020204030204"/>
                <a:hlinkClick r:id="rId4"/>
              </a:rPr>
              <a:t>Dad &amp; son fun learning interaction, engaging</a:t>
            </a: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5"/>
            </a:endParaRPr>
          </a:p>
        </p:txBody>
      </p:sp>
      <p:sp>
        <p:nvSpPr>
          <p:cNvPr id="2" name="Content Placeholder 1">
            <a:extLst>
              <a:ext uri="{FF2B5EF4-FFF2-40B4-BE49-F238E27FC236}">
                <a16:creationId xmlns:a16="http://schemas.microsoft.com/office/drawing/2014/main" id="{26D6DB79-F4D8-4D68-BEBC-ADB7C51A16D6}"/>
              </a:ext>
            </a:extLst>
          </p:cNvPr>
          <p:cNvSpPr>
            <a:spLocks noGrp="1"/>
          </p:cNvSpPr>
          <p:nvPr>
            <p:ph sz="half" idx="2"/>
          </p:nvPr>
        </p:nvSpPr>
        <p:spPr>
          <a:xfrm>
            <a:off x="6188417" y="2228003"/>
            <a:ext cx="5654178" cy="3633047"/>
          </a:xfrm>
        </p:spPr>
        <p:txBody>
          <a:bodyPr>
            <a:normAutofit/>
          </a:bodyPr>
          <a:lstStyle/>
          <a:p>
            <a:r>
              <a:rPr lang="en-US" sz="2800" dirty="0"/>
              <a:t>Lots to unpack here! Social-emotional connections, early childhood development. parent as first teacher, language development, cognition, physical movement to music, one-on-one interactions, laughter, love…. You name it!</a:t>
            </a:r>
          </a:p>
        </p:txBody>
      </p:sp>
    </p:spTree>
    <p:extLst>
      <p:ext uri="{BB962C8B-B14F-4D97-AF65-F5344CB8AC3E}">
        <p14:creationId xmlns:p14="http://schemas.microsoft.com/office/powerpoint/2010/main" val="245876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400970" cy="4624327"/>
          </a:xfrm>
        </p:spPr>
        <p:txBody>
          <a:bodyPr anchor="ctr">
            <a:normAutofit/>
          </a:bodyPr>
          <a:lstStyle/>
          <a:p>
            <a:r>
              <a:rPr lang="en-US" sz="3200" dirty="0">
                <a:solidFill>
                  <a:srgbClr val="FFFFFF"/>
                </a:solidFill>
              </a:rPr>
              <a:t>Objectives</a:t>
            </a:r>
          </a:p>
        </p:txBody>
      </p:sp>
      <p:sp>
        <p:nvSpPr>
          <p:cNvPr id="3" name="Content Placeholder 2"/>
          <p:cNvSpPr>
            <a:spLocks noGrp="1"/>
          </p:cNvSpPr>
          <p:nvPr>
            <p:ph type="body" idx="1"/>
          </p:nvPr>
        </p:nvSpPr>
        <p:spPr>
          <a:xfrm>
            <a:off x="5397190" y="1449659"/>
            <a:ext cx="6646127" cy="4968038"/>
          </a:xfrm>
        </p:spPr>
        <p:txBody>
          <a:bodyPr anchor="ctr">
            <a:noAutofit/>
          </a:bodyPr>
          <a:lstStyle/>
          <a:p>
            <a:pPr marL="0" indent="0">
              <a:buNone/>
            </a:pPr>
            <a:r>
              <a:rPr lang="en-US" sz="2800" dirty="0"/>
              <a:t>Participants will learn: </a:t>
            </a:r>
          </a:p>
          <a:p>
            <a:pPr marL="0" indent="0">
              <a:buNone/>
            </a:pPr>
            <a:endParaRPr lang="en-US" sz="2800" dirty="0"/>
          </a:p>
          <a:p>
            <a:r>
              <a:rPr lang="en-US" sz="2800" dirty="0">
                <a:effectLst/>
                <a:latin typeface="Calibri" panose="020F0502020204030204" pitchFamily="34" charset="0"/>
                <a:ea typeface="Calibri" panose="020F0502020204030204" pitchFamily="34" charset="0"/>
              </a:rPr>
              <a:t>History and structure of Head Start</a:t>
            </a:r>
          </a:p>
          <a:p>
            <a:r>
              <a:rPr lang="en-US" sz="2800" dirty="0">
                <a:effectLst/>
                <a:latin typeface="Calibri" panose="020F0502020204030204" pitchFamily="34" charset="0"/>
                <a:ea typeface="Calibri" panose="020F0502020204030204" pitchFamily="34" charset="0"/>
              </a:rPr>
              <a:t>Understand </a:t>
            </a:r>
            <a:r>
              <a:rPr lang="en-US" sz="2800" dirty="0">
                <a:latin typeface="Calibri" panose="020F0502020204030204" pitchFamily="34" charset="0"/>
                <a:ea typeface="Calibri" panose="020F0502020204030204" pitchFamily="34" charset="0"/>
              </a:rPr>
              <a:t>federal to local funding</a:t>
            </a:r>
          </a:p>
          <a:p>
            <a:r>
              <a:rPr lang="en-US" sz="2800" dirty="0">
                <a:latin typeface="Calibri" panose="020F0502020204030204" pitchFamily="34" charset="0"/>
                <a:ea typeface="Calibri" panose="020F0502020204030204" pitchFamily="34" charset="0"/>
              </a:rPr>
              <a:t>Eligibility, Recruitment, Selection, Enrollment, Attendance</a:t>
            </a:r>
          </a:p>
          <a:p>
            <a:r>
              <a:rPr lang="en-US" sz="2800" dirty="0">
                <a:latin typeface="Calibri" panose="020F0502020204030204" pitchFamily="34" charset="0"/>
                <a:ea typeface="Calibri" panose="020F0502020204030204" pitchFamily="34" charset="0"/>
              </a:rPr>
              <a:t>School Readiness goals</a:t>
            </a:r>
          </a:p>
          <a:p>
            <a:r>
              <a:rPr lang="en-US" sz="2800" dirty="0">
                <a:latin typeface="Calibri" panose="020F0502020204030204" pitchFamily="34" charset="0"/>
                <a:ea typeface="Calibri" panose="020F0502020204030204" pitchFamily="34" charset="0"/>
              </a:rPr>
              <a:t>Comprehensive services with two-generation approach</a:t>
            </a:r>
          </a:p>
          <a:p>
            <a:r>
              <a:rPr lang="en-US" sz="2800" dirty="0">
                <a:latin typeface="Calibri" panose="020F0502020204030204" pitchFamily="34" charset="0"/>
                <a:ea typeface="Calibri" panose="020F0502020204030204" pitchFamily="34" charset="0"/>
              </a:rPr>
              <a:t>How to find a Head Start program in VA</a:t>
            </a:r>
          </a:p>
          <a:p>
            <a:pPr marL="0" indent="0">
              <a:buNone/>
            </a:pPr>
            <a:endParaRPr lang="en-US" sz="2800" dirty="0">
              <a:effectLst/>
              <a:latin typeface="Calibri" panose="020F0502020204030204" pitchFamily="34" charset="0"/>
              <a:ea typeface="Calibri" panose="020F0502020204030204" pitchFamily="34" charset="0"/>
            </a:endParaRPr>
          </a:p>
          <a:p>
            <a:pPr marL="0" indent="0">
              <a:buNone/>
            </a:pPr>
            <a:endParaRPr lang="en-US" sz="2800" dirty="0">
              <a:effectLst/>
              <a:latin typeface="Calibri" panose="020F0502020204030204" pitchFamily="34" charset="0"/>
              <a:ea typeface="Calibri" panose="020F0502020204030204" pitchFamily="34" charset="0"/>
            </a:endParaRPr>
          </a:p>
          <a:p>
            <a:pPr marL="0" indent="0">
              <a:buNone/>
            </a:pPr>
            <a:endParaRPr lang="en-US" sz="2800" dirty="0"/>
          </a:p>
        </p:txBody>
      </p:sp>
    </p:spTree>
    <p:extLst>
      <p:ext uri="{BB962C8B-B14F-4D97-AF65-F5344CB8AC3E}">
        <p14:creationId xmlns:p14="http://schemas.microsoft.com/office/powerpoint/2010/main" val="213639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Head start Overview</a:t>
            </a:r>
          </a:p>
        </p:txBody>
      </p:sp>
      <p:sp>
        <p:nvSpPr>
          <p:cNvPr id="3" name="Content Placeholder 2"/>
          <p:cNvSpPr>
            <a:spLocks noGrp="1"/>
          </p:cNvSpPr>
          <p:nvPr>
            <p:ph idx="1"/>
          </p:nvPr>
        </p:nvSpPr>
        <p:spPr>
          <a:xfrm>
            <a:off x="5155905" y="591015"/>
            <a:ext cx="6108179" cy="5783435"/>
          </a:xfrm>
        </p:spPr>
        <p:txBody>
          <a:bodyPr anchor="ctr">
            <a:normAutofit/>
          </a:bodyPr>
          <a:lstStyle/>
          <a:p>
            <a:r>
              <a:rPr lang="en-US" sz="2400" dirty="0"/>
              <a:t>Federal Program</a:t>
            </a:r>
          </a:p>
          <a:p>
            <a:r>
              <a:rPr lang="en-US" sz="2400" dirty="0"/>
              <a:t>Comprehensive early childhood development services to low-income children and their families since 1965</a:t>
            </a:r>
          </a:p>
          <a:p>
            <a:r>
              <a:rPr lang="en-US" sz="2400" dirty="0"/>
              <a:t>Comprehensive services include educational, health, nutritional, and family services</a:t>
            </a:r>
          </a:p>
          <a:p>
            <a:r>
              <a:rPr lang="en-US" sz="2400" dirty="0"/>
              <a:t>Services intended to prepare children to enter kindergarten and to improve the conditions necessary for their success in later school and life</a:t>
            </a:r>
          </a:p>
          <a:p>
            <a:r>
              <a:rPr lang="en-US" sz="2400" dirty="0"/>
              <a:t> 1994 – Creation of EHS, establishing services for pregnant women, infants and toddlers.</a:t>
            </a:r>
          </a:p>
          <a:p>
            <a:endParaRPr dirty="0"/>
          </a:p>
        </p:txBody>
      </p:sp>
    </p:spTree>
    <p:extLst>
      <p:ext uri="{BB962C8B-B14F-4D97-AF65-F5344CB8AC3E}">
        <p14:creationId xmlns:p14="http://schemas.microsoft.com/office/powerpoint/2010/main" val="310374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61F7D-4C8B-4397-B51E-5A176D2AF5FA}"/>
              </a:ext>
            </a:extLst>
          </p:cNvPr>
          <p:cNvSpPr>
            <a:spLocks noGrp="1"/>
          </p:cNvSpPr>
          <p:nvPr>
            <p:ph idx="4294967295"/>
          </p:nvPr>
        </p:nvSpPr>
        <p:spPr>
          <a:xfrm>
            <a:off x="825190" y="810321"/>
            <a:ext cx="10204760" cy="5612704"/>
          </a:xfrm>
        </p:spPr>
        <p:txBody>
          <a:bodyPr/>
          <a:lstStyle/>
          <a:p>
            <a:pPr marL="0" indent="0" algn="ctr">
              <a:buNone/>
            </a:pPr>
            <a:endParaRPr lang="en-US" sz="1800" dirty="0">
              <a:solidFill>
                <a:schemeClr val="accent6"/>
              </a:solidFill>
              <a:latin typeface="+mn-lt"/>
            </a:endParaRPr>
          </a:p>
          <a:p>
            <a:pPr marL="0" indent="0" algn="ctr">
              <a:buNone/>
            </a:pPr>
            <a:r>
              <a:rPr lang="en-US" sz="2400" dirty="0">
                <a:solidFill>
                  <a:schemeClr val="accent6"/>
                </a:solidFill>
                <a:latin typeface="+mn-lt"/>
              </a:rPr>
              <a:t>Head Start serves over a million children and their families each year in urban and rural areas in all 50 states, the District of Columbia, Puerto Rico and the U.S. territories, including American Indian, Alaskan Native and Migrant/Seasonal communities.</a:t>
            </a:r>
          </a:p>
          <a:p>
            <a:pPr marL="0" indent="0" algn="ctr">
              <a:buNone/>
            </a:pPr>
            <a:endParaRPr lang="en-US" sz="2400" dirty="0">
              <a:solidFill>
                <a:schemeClr val="accent6"/>
              </a:solidFill>
              <a:latin typeface="+mn-lt"/>
            </a:endParaRPr>
          </a:p>
          <a:p>
            <a:pPr marL="0" indent="0" algn="ctr">
              <a:buNone/>
            </a:pPr>
            <a:endParaRPr lang="en-US" sz="1800" dirty="0">
              <a:solidFill>
                <a:schemeClr val="accent6"/>
              </a:solidFill>
              <a:latin typeface="+mn-lt"/>
            </a:endParaRPr>
          </a:p>
          <a:p>
            <a:pPr marL="0" indent="0" algn="ctr">
              <a:buNone/>
            </a:pPr>
            <a:endParaRPr lang="en-US" dirty="0"/>
          </a:p>
          <a:p>
            <a:pPr marL="0" indent="0" algn="ctr">
              <a:buNone/>
            </a:pPr>
            <a:endParaRPr lang="en-US" sz="1400" dirty="0"/>
          </a:p>
          <a:p>
            <a:pPr marL="0" indent="0" algn="ctr">
              <a:buNone/>
            </a:pPr>
            <a:endParaRPr lang="en-US" dirty="0"/>
          </a:p>
          <a:p>
            <a:pPr marL="0" indent="0" algn="ctr">
              <a:buNone/>
            </a:pPr>
            <a:endParaRPr lang="en-US" sz="1400" dirty="0"/>
          </a:p>
          <a:p>
            <a:pPr marL="0" indent="0" algn="ctr">
              <a:buNone/>
            </a:pPr>
            <a:endParaRPr lang="en-US" dirty="0"/>
          </a:p>
          <a:p>
            <a:pPr marL="0" indent="0" algn="ctr">
              <a:buNone/>
            </a:pPr>
            <a:endParaRPr lang="en-US" sz="1400" dirty="0"/>
          </a:p>
          <a:p>
            <a:endParaRPr lang="en-US" dirty="0"/>
          </a:p>
        </p:txBody>
      </p:sp>
      <p:pic>
        <p:nvPicPr>
          <p:cNvPr id="4" name="Picture 2" descr="http://www.nhsa.org/images/public/resource_media/A39170C6-1D09-3519-ADF8AC488C5F81CC.gif">
            <a:extLst>
              <a:ext uri="{FF2B5EF4-FFF2-40B4-BE49-F238E27FC236}">
                <a16:creationId xmlns:a16="http://schemas.microsoft.com/office/drawing/2014/main" id="{36982B87-4F70-47C5-A6A4-6B0241ED7124}"/>
              </a:ext>
            </a:extLst>
          </p:cNvPr>
          <p:cNvPicPr>
            <a:picLocks noChangeAspect="1" noChangeArrowheads="1"/>
          </p:cNvPicPr>
          <p:nvPr/>
        </p:nvPicPr>
        <p:blipFill>
          <a:blip r:embed="rId2" cstate="print"/>
          <a:srcRect/>
          <a:stretch>
            <a:fillRect/>
          </a:stretch>
        </p:blipFill>
        <p:spPr bwMode="auto">
          <a:xfrm>
            <a:off x="3176239" y="2938348"/>
            <a:ext cx="5539348" cy="3317486"/>
          </a:xfrm>
          <a:prstGeom prst="rect">
            <a:avLst/>
          </a:prstGeom>
          <a:noFill/>
        </p:spPr>
      </p:pic>
    </p:spTree>
    <p:extLst>
      <p:ext uri="{BB962C8B-B14F-4D97-AF65-F5344CB8AC3E}">
        <p14:creationId xmlns:p14="http://schemas.microsoft.com/office/powerpoint/2010/main" val="38961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endParaRPr lang="en-US" sz="3000" dirty="0">
              <a:solidFill>
                <a:srgbClr val="FFFFFF"/>
              </a:solidFill>
            </a:endParaRPr>
          </a:p>
        </p:txBody>
      </p:sp>
      <p:sp>
        <p:nvSpPr>
          <p:cNvPr id="3" name="Content Placeholder 2"/>
          <p:cNvSpPr>
            <a:spLocks noGrp="1"/>
          </p:cNvSpPr>
          <p:nvPr>
            <p:ph idx="1"/>
          </p:nvPr>
        </p:nvSpPr>
        <p:spPr>
          <a:xfrm>
            <a:off x="5155905" y="691376"/>
            <a:ext cx="6108179" cy="5419492"/>
          </a:xfrm>
        </p:spPr>
        <p:txBody>
          <a:bodyPr anchor="ctr">
            <a:normAutofit/>
          </a:bodyPr>
          <a:lstStyle/>
          <a:p>
            <a:r>
              <a:rPr lang="en-US" sz="2400" dirty="0"/>
              <a:t>The 2 squares represent early childhood by suggesting building blocks.</a:t>
            </a:r>
          </a:p>
          <a:p>
            <a:r>
              <a:rPr lang="en-US" sz="2400" dirty="0"/>
              <a:t>The arrangement of the blocks represent stairs by which this can be accomplished.</a:t>
            </a:r>
          </a:p>
          <a:p>
            <a:r>
              <a:rPr lang="en-US" sz="2400" dirty="0"/>
              <a:t>The vertical stripes represent the child and parent.</a:t>
            </a:r>
          </a:p>
          <a:p>
            <a:r>
              <a:rPr lang="en-US" sz="2400" dirty="0"/>
              <a:t>The arrow pointing upward represents the direction out of poverty and on to the future.</a:t>
            </a:r>
          </a:p>
          <a:p>
            <a:r>
              <a:rPr lang="en-US" sz="2400" dirty="0"/>
              <a:t>The colors, red, white and blue represent the United States and the many opportunities it provides for its citizens.</a:t>
            </a:r>
          </a:p>
          <a:p>
            <a:endParaRPr dirty="0"/>
          </a:p>
        </p:txBody>
      </p:sp>
      <p:pic>
        <p:nvPicPr>
          <p:cNvPr id="6" name="Content Placeholder 5">
            <a:extLst>
              <a:ext uri="{FF2B5EF4-FFF2-40B4-BE49-F238E27FC236}">
                <a16:creationId xmlns:a16="http://schemas.microsoft.com/office/drawing/2014/main" id="{97CFDD95-7151-4380-97AC-CF5B65459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37063" y="1201511"/>
            <a:ext cx="3190925" cy="4128772"/>
          </a:xfrm>
          <a:prstGeom prst="rect">
            <a:avLst/>
          </a:prstGeom>
          <a:noFill/>
          <a:ln w="9525">
            <a:noFill/>
            <a:miter lim="800000"/>
            <a:headEnd/>
            <a:tailEnd/>
          </a:ln>
        </p:spPr>
      </p:pic>
    </p:spTree>
    <p:extLst>
      <p:ext uri="{BB962C8B-B14F-4D97-AF65-F5344CB8AC3E}">
        <p14:creationId xmlns:p14="http://schemas.microsoft.com/office/powerpoint/2010/main" val="409258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pPr marL="457200" indent="-457200">
              <a:buFont typeface="Arial" panose="020B0604020202020204" pitchFamily="34" charset="0"/>
              <a:buChar char="•"/>
            </a:pPr>
            <a:r>
              <a:rPr lang="en-US" sz="3200" dirty="0">
                <a:solidFill>
                  <a:srgbClr val="FFFFFF"/>
                </a:solidFill>
              </a:rPr>
              <a:t>Head Start History</a:t>
            </a:r>
          </a:p>
        </p:txBody>
      </p:sp>
      <p:sp>
        <p:nvSpPr>
          <p:cNvPr id="3" name="Content Placeholder 2"/>
          <p:cNvSpPr>
            <a:spLocks noGrp="1"/>
          </p:cNvSpPr>
          <p:nvPr>
            <p:ph idx="1"/>
          </p:nvPr>
        </p:nvSpPr>
        <p:spPr>
          <a:xfrm>
            <a:off x="5155905" y="-858644"/>
            <a:ext cx="6108179" cy="7437864"/>
          </a:xfrm>
        </p:spPr>
        <p:txBody>
          <a:bodyPr anchor="ctr">
            <a:normAutofit/>
          </a:bodyPr>
          <a:lstStyle/>
          <a:p>
            <a:r>
              <a:rPr lang="en-US" sz="1800" dirty="0"/>
              <a:t>Summer program “Project Head Start” began in 1965 as part of the War on Poverty.</a:t>
            </a:r>
          </a:p>
          <a:p>
            <a:pPr marL="0" indent="0">
              <a:buNone/>
            </a:pPr>
            <a:endParaRPr lang="en-US" sz="1800" dirty="0"/>
          </a:p>
          <a:p>
            <a:r>
              <a:rPr lang="en-US" sz="1800" dirty="0"/>
              <a:t>Head Start was designed to help break the cycle of poverty, providing preschool children of low-income families with a comprehensive program to meet their emotional, social, health, nutritional and psychological needs.</a:t>
            </a:r>
          </a:p>
          <a:p>
            <a:endParaRPr lang="en-US" dirty="0"/>
          </a:p>
          <a:p>
            <a:endParaRPr lang="en-US" sz="1800" dirty="0"/>
          </a:p>
          <a:p>
            <a:endParaRPr dirty="0"/>
          </a:p>
        </p:txBody>
      </p:sp>
      <p:pic>
        <p:nvPicPr>
          <p:cNvPr id="4" name="Picture 3">
            <a:extLst>
              <a:ext uri="{FF2B5EF4-FFF2-40B4-BE49-F238E27FC236}">
                <a16:creationId xmlns:a16="http://schemas.microsoft.com/office/drawing/2014/main" id="{B7757A02-3720-4FC8-A79E-11BA13E64E22}"/>
              </a:ext>
            </a:extLst>
          </p:cNvPr>
          <p:cNvPicPr>
            <a:picLocks noChangeAspect="1"/>
          </p:cNvPicPr>
          <p:nvPr/>
        </p:nvPicPr>
        <p:blipFill>
          <a:blip r:embed="rId2"/>
          <a:stretch>
            <a:fillRect/>
          </a:stretch>
        </p:blipFill>
        <p:spPr>
          <a:xfrm>
            <a:off x="6054579" y="3647196"/>
            <a:ext cx="4237087" cy="2536156"/>
          </a:xfrm>
          <a:prstGeom prst="rect">
            <a:avLst/>
          </a:prstGeom>
        </p:spPr>
      </p:pic>
    </p:spTree>
    <p:extLst>
      <p:ext uri="{BB962C8B-B14F-4D97-AF65-F5344CB8AC3E}">
        <p14:creationId xmlns:p14="http://schemas.microsoft.com/office/powerpoint/2010/main" val="347834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Head Start History</a:t>
            </a:r>
          </a:p>
        </p:txBody>
      </p:sp>
      <p:sp>
        <p:nvSpPr>
          <p:cNvPr id="3" name="Content Placeholder 2"/>
          <p:cNvSpPr>
            <a:spLocks noGrp="1"/>
          </p:cNvSpPr>
          <p:nvPr>
            <p:ph idx="1"/>
          </p:nvPr>
        </p:nvSpPr>
        <p:spPr>
          <a:xfrm>
            <a:off x="5155905" y="185196"/>
            <a:ext cx="6108179" cy="5370652"/>
          </a:xfrm>
        </p:spPr>
        <p:txBody>
          <a:bodyPr anchor="ctr">
            <a:normAutofit/>
          </a:bodyPr>
          <a:lstStyle/>
          <a:p>
            <a:r>
              <a:rPr lang="en-US" sz="2400" dirty="0"/>
              <a:t>In 1977, under the Carter administration, Head Start began bilingual and bicultural programs in about 21 states.</a:t>
            </a:r>
          </a:p>
          <a:p>
            <a:endParaRPr lang="en-US" sz="2400" dirty="0"/>
          </a:p>
          <a:p>
            <a:pPr>
              <a:buNone/>
            </a:pPr>
            <a:endParaRPr lang="en-US" sz="1800" dirty="0"/>
          </a:p>
          <a:p>
            <a:pPr>
              <a:buNone/>
            </a:pPr>
            <a:endParaRPr lang="en-US" sz="1800" dirty="0"/>
          </a:p>
          <a:p>
            <a:endParaRPr dirty="0"/>
          </a:p>
        </p:txBody>
      </p:sp>
      <p:pic>
        <p:nvPicPr>
          <p:cNvPr id="6" name="Picture 6" descr="http://prints.encore-editions.com/500/0/president-jimmy-carter-surrounded-by-school-children-in-north-carolina.jpg">
            <a:extLst>
              <a:ext uri="{FF2B5EF4-FFF2-40B4-BE49-F238E27FC236}">
                <a16:creationId xmlns:a16="http://schemas.microsoft.com/office/drawing/2014/main" id="{081134A4-D6EE-4489-A6E6-9884E86F6F58}"/>
              </a:ext>
            </a:extLst>
          </p:cNvPr>
          <p:cNvPicPr>
            <a:picLocks noChangeAspect="1" noChangeArrowheads="1"/>
          </p:cNvPicPr>
          <p:nvPr/>
        </p:nvPicPr>
        <p:blipFill>
          <a:blip r:embed="rId2" cstate="print"/>
          <a:srcRect/>
          <a:stretch>
            <a:fillRect/>
          </a:stretch>
        </p:blipFill>
        <p:spPr bwMode="auto">
          <a:xfrm>
            <a:off x="5841357" y="3047036"/>
            <a:ext cx="4714754" cy="3196602"/>
          </a:xfrm>
          <a:prstGeom prst="rect">
            <a:avLst/>
          </a:prstGeom>
          <a:noFill/>
          <a:ln w="9525">
            <a:noFill/>
            <a:miter lim="800000"/>
            <a:headEnd/>
            <a:tailEnd/>
          </a:ln>
        </p:spPr>
      </p:pic>
    </p:spTree>
    <p:extLst>
      <p:ext uri="{BB962C8B-B14F-4D97-AF65-F5344CB8AC3E}">
        <p14:creationId xmlns:p14="http://schemas.microsoft.com/office/powerpoint/2010/main" val="319632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Web196D</Template>
  <TotalTime>584</TotalTime>
  <Words>1369</Words>
  <Application>Microsoft Office PowerPoint</Application>
  <PresentationFormat>Widescreen</PresentationFormat>
  <Paragraphs>158</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Gill Sans MT</vt:lpstr>
      <vt:lpstr>Wingdings</vt:lpstr>
      <vt:lpstr>Wingdings 2</vt:lpstr>
      <vt:lpstr>Dividend</vt:lpstr>
      <vt:lpstr>The Arc of Virginia  2021 Virtual Convention Within our Power August 12, 2021</vt:lpstr>
      <vt:lpstr>KWL Chart about Head start </vt:lpstr>
      <vt:lpstr>While thinking of KWL,  Enjoy Fatherhood engagement videos</vt:lpstr>
      <vt:lpstr>Objectives</vt:lpstr>
      <vt:lpstr>Head start Overview</vt:lpstr>
      <vt:lpstr>PowerPoint Presentation</vt:lpstr>
      <vt:lpstr>PowerPoint Presentation</vt:lpstr>
      <vt:lpstr>Head Start History</vt:lpstr>
      <vt:lpstr>Head Start History</vt:lpstr>
      <vt:lpstr>Head Start History</vt:lpstr>
      <vt:lpstr>Federal to local dollars</vt:lpstr>
      <vt:lpstr>What exactly is head Start?</vt:lpstr>
      <vt:lpstr>ERSEA</vt:lpstr>
      <vt:lpstr>ERSEA</vt:lpstr>
      <vt:lpstr>School Readiness</vt:lpstr>
      <vt:lpstr>disabilities</vt:lpstr>
      <vt:lpstr>Health program services</vt:lpstr>
      <vt:lpstr>  Parent and Family Engagement</vt:lpstr>
      <vt:lpstr>Examples of family support training</vt:lpstr>
      <vt:lpstr>Families are powerful partners – engage them!</vt:lpstr>
      <vt:lpstr>Virginia head start Program locations</vt:lpstr>
      <vt:lpstr>Virginia Head Start Association</vt:lpstr>
      <vt:lpstr>www.headstartva.org</vt:lpstr>
      <vt:lpstr>Questions?  Comments?</vt:lpstr>
      <vt:lpstr>KWL Chart about Head start </vt:lpstr>
      <vt:lpstr>While thinking of Head Start KWL, View this video</vt:lpstr>
      <vt:lpstr> Virginia Head Start Association   ww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Dawn Ault</dc:creator>
  <cp:lastModifiedBy>Melissa Palombi</cp:lastModifiedBy>
  <cp:revision>73</cp:revision>
  <dcterms:created xsi:type="dcterms:W3CDTF">2021-08-09T17:48:42Z</dcterms:created>
  <dcterms:modified xsi:type="dcterms:W3CDTF">2021-09-01T18:20:40Z</dcterms:modified>
</cp:coreProperties>
</file>